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7.xml" ContentType="application/vnd.openxmlformats-officedocument.presentationml.notesSlide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style7.xml" ContentType="application/vnd.ms-office.chartstyle+xml"/>
  <Override PartName="/ppt/charts/colors8.xml" ContentType="application/vnd.ms-office.chartcolorstyle+xml"/>
  <Override PartName="/ppt/charts/style8.xml" ContentType="application/vnd.ms-office.chartstyle+xml"/>
  <Override PartName="/ppt/charts/colors9.xml" ContentType="application/vnd.ms-office.chartcolorstyle+xml"/>
  <Override PartName="/ppt/charts/style9.xml" ContentType="application/vnd.ms-office.chartstyle+xml"/>
  <Override PartName="/ppt/charts/colors10.xml" ContentType="application/vnd.ms-office.chartcolorstyle+xml"/>
  <Override PartName="/ppt/charts/style10.xml" ContentType="application/vnd.ms-office.chartstyle+xml"/>
  <Override PartName="/ppt/charts/colors11.xml" ContentType="application/vnd.ms-office.chartcolorstyle+xml"/>
  <Override PartName="/ppt/charts/style1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4" r:id="rId2"/>
  </p:sldMasterIdLst>
  <p:notesMasterIdLst>
    <p:notesMasterId r:id="rId23"/>
  </p:notesMasterIdLst>
  <p:handoutMasterIdLst>
    <p:handoutMasterId r:id="rId24"/>
  </p:handoutMasterIdLst>
  <p:sldIdLst>
    <p:sldId id="282" r:id="rId3"/>
    <p:sldId id="289" r:id="rId4"/>
    <p:sldId id="416" r:id="rId5"/>
    <p:sldId id="417" r:id="rId6"/>
    <p:sldId id="418" r:id="rId7"/>
    <p:sldId id="419" r:id="rId8"/>
    <p:sldId id="420" r:id="rId9"/>
    <p:sldId id="421" r:id="rId10"/>
    <p:sldId id="398" r:id="rId11"/>
    <p:sldId id="422" r:id="rId12"/>
    <p:sldId id="423" r:id="rId13"/>
    <p:sldId id="424" r:id="rId14"/>
    <p:sldId id="425" r:id="rId15"/>
    <p:sldId id="426" r:id="rId16"/>
    <p:sldId id="427" r:id="rId17"/>
    <p:sldId id="428" r:id="rId18"/>
    <p:sldId id="429" r:id="rId19"/>
    <p:sldId id="430" r:id="rId20"/>
    <p:sldId id="411" r:id="rId21"/>
    <p:sldId id="284" r:id="rId2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60" autoAdjust="0"/>
    <p:restoredTop sz="91437" autoAdjust="0"/>
  </p:normalViewPr>
  <p:slideViewPr>
    <p:cSldViewPr snapToGrid="0" showGuides="1">
      <p:cViewPr>
        <p:scale>
          <a:sx n="116" d="100"/>
          <a:sy n="116" d="100"/>
        </p:scale>
        <p:origin x="-138" y="-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326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Lapas1!$B$1</c:f>
              <c:strCache>
                <c:ptCount val="1"/>
                <c:pt idx="0">
                  <c:v>Pardavimas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Lapas1!$A$2:$A$5</c:f>
              <c:strCache>
                <c:ptCount val="2"/>
                <c:pt idx="0">
                  <c:v>Taip</c:v>
                </c:pt>
                <c:pt idx="1">
                  <c:v>Ne</c:v>
                </c:pt>
              </c:strCache>
            </c:strRef>
          </c:cat>
          <c:val>
            <c:numRef>
              <c:f>Lapas1!$B$2:$B$5</c:f>
              <c:numCache>
                <c:formatCode>General</c:formatCode>
                <c:ptCount val="4"/>
                <c:pt idx="0">
                  <c:v>68.91</c:v>
                </c:pt>
                <c:pt idx="1">
                  <c:v>31.09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37945300851478"/>
          <c:y val="9.715709708589737E-2"/>
          <c:w val="0.50023581999433164"/>
          <c:h val="0.80568580582820526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Lapas1!$B$1</c:f>
              <c:strCache>
                <c:ptCount val="1"/>
                <c:pt idx="0">
                  <c:v>Pardavimas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3"/>
              <c:layout>
                <c:manualLayout>
                  <c:x val="7.3407944622913723E-2"/>
                  <c:y val="-4.3884544715701884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6788421080203793"/>
                      <c:h val="0.15624832985328507"/>
                    </c:manualLayout>
                  </c15:layout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Lapas1!$A$2:$A$5</c:f>
              <c:strCache>
                <c:ptCount val="2"/>
                <c:pt idx="0">
                  <c:v>Taip</c:v>
                </c:pt>
                <c:pt idx="1">
                  <c:v>Ne</c:v>
                </c:pt>
              </c:strCache>
            </c:strRef>
          </c:cat>
          <c:val>
            <c:numRef>
              <c:f>Lapas1!$B$2:$B$5</c:f>
              <c:numCache>
                <c:formatCode>General</c:formatCode>
                <c:ptCount val="4"/>
                <c:pt idx="0">
                  <c:v>85.8</c:v>
                </c:pt>
                <c:pt idx="1">
                  <c:v>14.2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37945300851478"/>
          <c:y val="9.715709708589737E-2"/>
          <c:w val="0.50023581999433164"/>
          <c:h val="0.80568580582820526"/>
        </c:manualLayout>
      </c:layout>
      <c:pieChart>
        <c:varyColors val="1"/>
        <c:ser>
          <c:idx val="0"/>
          <c:order val="0"/>
          <c:tx>
            <c:strRef>
              <c:f>Lapas1!$B$1</c:f>
              <c:strCache>
                <c:ptCount val="1"/>
                <c:pt idx="0">
                  <c:v>Pardavimas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Lapas1!$A$2:$A$5</c:f>
              <c:strCache>
                <c:ptCount val="2"/>
                <c:pt idx="0">
                  <c:v>Telefonu</c:v>
                </c:pt>
                <c:pt idx="1">
                  <c:v>Elektroniniu paštu</c:v>
                </c:pt>
              </c:strCache>
            </c:strRef>
          </c:cat>
          <c:val>
            <c:numRef>
              <c:f>Lapas1!$B$2:$B$5</c:f>
              <c:numCache>
                <c:formatCode>General</c:formatCode>
                <c:ptCount val="4"/>
                <c:pt idx="0">
                  <c:v>83.2</c:v>
                </c:pt>
                <c:pt idx="1">
                  <c:v>16.8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37945300851478"/>
          <c:y val="9.715709708589737E-2"/>
          <c:w val="0.50023581999433164"/>
          <c:h val="0.80568580582820526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37945300851478"/>
          <c:y val="9.715709708589737E-2"/>
          <c:w val="0.50023581999433164"/>
          <c:h val="0.80568580582820526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37945300851478"/>
          <c:y val="9.715709708589737E-2"/>
          <c:w val="0.50023581999433164"/>
          <c:h val="0.80568580582820526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37945300851478"/>
          <c:y val="9.715709708589737E-2"/>
          <c:w val="0.50023581999433164"/>
          <c:h val="0.80568580582820526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37945300851478"/>
          <c:y val="9.715709708589737E-2"/>
          <c:w val="0.50023581999433164"/>
          <c:h val="0.80568580582820526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37945300851478"/>
          <c:y val="9.715709708589737E-2"/>
          <c:w val="0.50023581999433164"/>
          <c:h val="0.80568580582820526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37945300851478"/>
          <c:y val="9.715709708589737E-2"/>
          <c:w val="0.50023581999433164"/>
          <c:h val="0.80568580582820526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627325D-7C6B-4659-A656-A772019985A7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B6F1DE-7011-44EB-ACA9-621AFE57E0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952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75FD80F-0FDC-4A05-9EF1-C028EC4EDC0A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B6039D5-9119-4C2A-87C5-029C8B6BFF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52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/>
              <a:t>Procentai</a:t>
            </a:r>
            <a:r>
              <a:rPr lang="lt-LT" baseline="0" dirty="0" smtClean="0"/>
              <a:t> apskaičiuoti iš apklaustų tiekėjų ir PO skaičiaus?</a:t>
            </a:r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221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430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577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197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898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/>
              <a:t>Neaiškus skaidrės pavadinimas</a:t>
            </a:r>
            <a:endParaRPr lang="lt-LT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108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kaidrės vaizdo vietos rezervavimo ženkla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astabų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/>
              <a:t>Gal apjungiam 44,</a:t>
            </a:r>
            <a:r>
              <a:rPr lang="lt-LT" baseline="0" dirty="0" smtClean="0"/>
              <a:t> 45 </a:t>
            </a:r>
            <a:r>
              <a:rPr lang="lt-LT" dirty="0" smtClean="0"/>
              <a:t>ir 46 skaidres?</a:t>
            </a:r>
            <a:endParaRPr lang="en-US" dirty="0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39D5-9119-4C2A-87C5-029C8B6BFFEF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87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http://sc.bns.lt/logos/1/20170128193914_cpo-logo-LT-RGB-600px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3970" y="286603"/>
            <a:ext cx="1363419" cy="81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16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43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14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57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48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ttp://sc.bns.lt/logos/1/20170128193914_cpo-logo-LT-RGB-600px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3970" y="286603"/>
            <a:ext cx="1363419" cy="81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52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57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90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70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" name="Picture 2" descr="http://sc.bns.lt/logos/1/20170128193914_cpo-logo-LT-RGB-600px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3970" y="286603"/>
            <a:ext cx="1363419" cy="81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70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" name="Picture 2" descr="http://sc.bns.lt/logos/1/20170128193914_cpo-logo-LT-RGB-600px.pn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3970" y="286603"/>
            <a:ext cx="1363419" cy="81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87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41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937669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49BF3EA-1A78-4F07-BDC0-C8A1BD461199}" type="datetimeFigureOut">
              <a:rPr lang="en-US" smtClean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http://sc.bns.lt/logos/1/20170128193914_cpo-logo-LT-RGB-600px.png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3970" y="286603"/>
            <a:ext cx="1363419" cy="81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061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86918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69798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852678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35558" indent="-28575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097279" y="417251"/>
            <a:ext cx="10061171" cy="4279036"/>
          </a:xfrm>
        </p:spPr>
        <p:txBody>
          <a:bodyPr>
            <a:noAutofit/>
          </a:bodyPr>
          <a:lstStyle/>
          <a:p>
            <a:pPr algn="ctr"/>
            <a:r>
              <a:rPr lang="lt-LT" sz="3200" b="1" dirty="0" smtClean="0"/>
              <a:t>CPO </a:t>
            </a:r>
            <a:r>
              <a:rPr lang="lt-LT" sz="3200" b="1" dirty="0"/>
              <a:t>LT administruojamos viešųjų pirkimų elektroninės </a:t>
            </a:r>
            <a:r>
              <a:rPr lang="lt-LT" sz="3200" b="1" dirty="0" smtClean="0"/>
              <a:t>sistemos ir komunikavimo vertinimas*</a:t>
            </a:r>
            <a:r>
              <a:rPr lang="lt-LT" sz="3200" dirty="0" smtClean="0"/>
              <a:t/>
            </a:r>
            <a:br>
              <a:rPr lang="lt-LT" sz="3200" dirty="0" smtClean="0"/>
            </a:br>
            <a:r>
              <a:rPr lang="lt-LT" sz="3200" dirty="0"/>
              <a:t/>
            </a:r>
            <a:br>
              <a:rPr lang="lt-LT" sz="3200" dirty="0"/>
            </a:br>
            <a:r>
              <a:rPr lang="lt-LT" sz="2400" dirty="0" smtClean="0"/>
              <a:t>Perkančiųjų organizacijų  ir TIEKĖJŲ APKLAUSA</a:t>
            </a: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4400" dirty="0" smtClean="0"/>
              <a:t/>
            </a:r>
            <a:br>
              <a:rPr lang="en-US" sz="4400" dirty="0" smtClean="0"/>
            </a:br>
            <a:endParaRPr lang="en-US" sz="44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710214" y="4455621"/>
            <a:ext cx="10448237" cy="1143000"/>
          </a:xfrm>
        </p:spPr>
        <p:txBody>
          <a:bodyPr/>
          <a:lstStyle/>
          <a:p>
            <a:r>
              <a:rPr lang="lt-LT" dirty="0" smtClean="0"/>
              <a:t>Elektros energijos, kilimėlių nuomos ir keitimo, apsaugos paslaugos  </a:t>
            </a:r>
            <a:endParaRPr lang="en-US" dirty="0"/>
          </a:p>
        </p:txBody>
      </p:sp>
      <p:sp>
        <p:nvSpPr>
          <p:cNvPr id="2" name="Kairysis riestinis skliaustas 1"/>
          <p:cNvSpPr/>
          <p:nvPr/>
        </p:nvSpPr>
        <p:spPr>
          <a:xfrm>
            <a:off x="9087556" y="2336800"/>
            <a:ext cx="45719" cy="4571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2907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332720" cy="1465997"/>
          </a:xfrm>
        </p:spPr>
        <p:txBody>
          <a:bodyPr>
            <a:normAutofit/>
          </a:bodyPr>
          <a:lstStyle/>
          <a:p>
            <a:r>
              <a:rPr lang="lt-LT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 Kreipiatės į CPO LT darbuotojus dalykinės pagalbos, teikdami  užsakymą ir pasiūlymą atnaujintam varžymuisi?  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Perkančiosios organizacijos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t-LT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Tiekėjai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Turinio vietos rezervavimo ženklas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2411" y="2404325"/>
            <a:ext cx="5402629" cy="3355104"/>
          </a:xfrm>
          <a:prstGeom prst="rect">
            <a:avLst/>
          </a:prstGeom>
        </p:spPr>
      </p:pic>
      <p:pic>
        <p:nvPicPr>
          <p:cNvPr id="10" name="Turinio vietos rezervavimo ženklas 9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719555" y="2404325"/>
            <a:ext cx="5401835" cy="335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1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KURIUO BŪDU KOMUNIKUOJAMA SU </a:t>
            </a:r>
            <a:r>
              <a:rPr lang="lt-LT" sz="3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cpo</a:t>
            </a:r>
            <a:r>
              <a:rPr lang="lt-LT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Lt?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Perkančiosios organizacijos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                       Tiekėjai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urinio vietos rezervavimo ženklas 1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70076882"/>
              </p:ext>
            </p:extLst>
          </p:nvPr>
        </p:nvGraphicFramePr>
        <p:xfrm>
          <a:off x="1096963" y="2582863"/>
          <a:ext cx="4938712" cy="328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6" name="Turinio vietos rezervavimo ženklas 15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035040" y="2579148"/>
            <a:ext cx="5120323" cy="317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60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520700" y="286603"/>
            <a:ext cx="10634980" cy="1450757"/>
          </a:xfrm>
        </p:spPr>
        <p:txBody>
          <a:bodyPr>
            <a:normAutofit/>
          </a:bodyPr>
          <a:lstStyle/>
          <a:p>
            <a:r>
              <a:rPr lang="lt-LT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 greitai gautas atsakymas (ai) į paklausimą (</a:t>
            </a:r>
            <a:r>
              <a:rPr lang="lt-LT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lt-LT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Perkančiosios organizacijos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                       Tiekėjai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urinio vietos rezervavimo ženklas 1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70076882"/>
              </p:ext>
            </p:extLst>
          </p:nvPr>
        </p:nvGraphicFramePr>
        <p:xfrm>
          <a:off x="1096963" y="2582863"/>
          <a:ext cx="4938712" cy="328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aveikslėlis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583" y="2501516"/>
            <a:ext cx="5953020" cy="3696904"/>
          </a:xfrm>
          <a:prstGeom prst="rect">
            <a:avLst/>
          </a:prstGeom>
        </p:spPr>
      </p:pic>
      <p:pic>
        <p:nvPicPr>
          <p:cNvPr id="7" name="Turinio vietos rezervavimo ženklas 6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5757333" y="2406688"/>
            <a:ext cx="5599289" cy="347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65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 į visus klausimus gauti kompetentingi ir išsamūs atsakymai ?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Perkančiosios organizacijos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                       Tiekėjai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urinio vietos rezervavimo ženklas 1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70076882"/>
              </p:ext>
            </p:extLst>
          </p:nvPr>
        </p:nvGraphicFramePr>
        <p:xfrm>
          <a:off x="1096963" y="2582863"/>
          <a:ext cx="4938712" cy="328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aveikslėlis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583" y="2501516"/>
            <a:ext cx="5953020" cy="3696904"/>
          </a:xfrm>
          <a:prstGeom prst="rect">
            <a:avLst/>
          </a:prstGeom>
        </p:spPr>
      </p:pic>
      <p:pic>
        <p:nvPicPr>
          <p:cNvPr id="8" name="Turinio vietos rezervavimo ženklas 7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5910032" y="2501516"/>
            <a:ext cx="5672368" cy="352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31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990600" y="114301"/>
            <a:ext cx="10165080" cy="1623060"/>
          </a:xfrm>
        </p:spPr>
        <p:txBody>
          <a:bodyPr>
            <a:normAutofit/>
          </a:bodyPr>
          <a:lstStyle/>
          <a:p>
            <a:r>
              <a:rPr lang="lt-LT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Ar, Jūsų nuomone, reikalingas interaktyvios pagalbos įrankis CPO LT administruojamame elektroniniame kataloge?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Perkančiosios organizacijos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                       Tiekėjai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urinio vietos rezervavimo ženklas 1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70076882"/>
              </p:ext>
            </p:extLst>
          </p:nvPr>
        </p:nvGraphicFramePr>
        <p:xfrm>
          <a:off x="1096963" y="2582863"/>
          <a:ext cx="4938712" cy="328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aveikslėlis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71" y="2399098"/>
            <a:ext cx="6132349" cy="3808270"/>
          </a:xfrm>
          <a:prstGeom prst="rect">
            <a:avLst/>
          </a:prstGeom>
        </p:spPr>
      </p:pic>
      <p:pic>
        <p:nvPicPr>
          <p:cNvPr id="9" name="Turinio vietos rezervavimo ženklas 8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5745111" y="2399098"/>
            <a:ext cx="5883379" cy="3653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78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096963" y="559063"/>
            <a:ext cx="10058717" cy="2023535"/>
          </a:xfrm>
        </p:spPr>
        <p:txBody>
          <a:bodyPr>
            <a:normAutofit fontScale="90000"/>
          </a:bodyPr>
          <a:lstStyle/>
          <a:p>
            <a:pPr lvl="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</a:pPr>
            <a:r>
              <a:rPr lang="lt-LT" sz="27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lt-LT" sz="27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lt-LT" sz="2700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lt-LT" sz="2700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lt-LT" sz="27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lt-LT" sz="27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lt-LT" sz="3100" b="1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Ar </a:t>
            </a:r>
            <a:r>
              <a:rPr lang="lt-LT" sz="3100" b="1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naudojatės CPO LT svetainėje esančiomis instrukcijomis (http://www.cpo.t/instrukcija/), registruodamiesi naudotojais, pildydami siūlymą atnaujintam varžymuisi ir kt.?</a:t>
            </a:r>
            <a:r>
              <a:rPr lang="en-US" sz="2400" b="1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en-US" sz="2400" b="1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Perkančiosios organizacijos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                       Tiekėjai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urinio vietos rezervavimo ženklas 1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70076882"/>
              </p:ext>
            </p:extLst>
          </p:nvPr>
        </p:nvGraphicFramePr>
        <p:xfrm>
          <a:off x="1096963" y="2582863"/>
          <a:ext cx="4938712" cy="328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aveikslėlis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4000" y="2234675"/>
            <a:ext cx="6866253" cy="3818078"/>
          </a:xfrm>
          <a:prstGeom prst="rect">
            <a:avLst/>
          </a:prstGeom>
        </p:spPr>
      </p:pic>
      <p:pic>
        <p:nvPicPr>
          <p:cNvPr id="8" name="Turinio vietos rezervavimo ženklas 7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5186146" y="2234675"/>
            <a:ext cx="6688354" cy="3804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01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096962" y="558799"/>
            <a:ext cx="10058717" cy="2023535"/>
          </a:xfrm>
        </p:spPr>
        <p:txBody>
          <a:bodyPr>
            <a:normAutofit fontScale="90000"/>
          </a:bodyPr>
          <a:lstStyle/>
          <a:p>
            <a:pPr lvl="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</a:pPr>
            <a:r>
              <a:rPr lang="lt-LT" sz="27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lt-LT" sz="27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lt-LT" sz="2700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lt-LT" sz="2700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lt-LT" sz="27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lt-LT" sz="27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lt-LT" sz="2700" b="1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Ar jaučiate metodinės medžiagos stygių dalyvaudami viešuosiuose pirkimuose per CPO LT administruojamą elektroninį katalogą?</a:t>
            </a:r>
            <a:r>
              <a:rPr lang="en-US" sz="2400" b="1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en-US" sz="2400" b="1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Perkančiosios organizacijos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Tiekėjai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Turinio vietos rezervavimo ženklas 1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70076882"/>
              </p:ext>
            </p:extLst>
          </p:nvPr>
        </p:nvGraphicFramePr>
        <p:xfrm>
          <a:off x="1096963" y="2582863"/>
          <a:ext cx="4938712" cy="328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Turinio vietos rezervavimo ženklas 6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288920" y="2369532"/>
            <a:ext cx="6498901" cy="3712786"/>
          </a:xfrm>
          <a:prstGeom prst="rect">
            <a:avLst/>
          </a:prstGeom>
        </p:spPr>
      </p:pic>
      <p:pic>
        <p:nvPicPr>
          <p:cNvPr id="9" name="Paveikslėlis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827" y="2369532"/>
            <a:ext cx="6498899" cy="371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80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241300" y="165100"/>
            <a:ext cx="10914379" cy="2417235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</a:pPr>
            <a:r>
              <a:rPr lang="lt-LT" sz="27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lt-LT" sz="27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lt-LT" sz="2700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lt-LT" sz="2700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lt-LT" sz="27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lt-LT" sz="27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lt-LT" sz="2700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lt-LT" sz="2700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lt-LT" sz="27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lt-LT" sz="27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lt-LT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 esate susipažinę su konsoliduotų pirkimų vykdymo galimybėmis CPO LT administruojamame elektroniniame kataloge (www.http://youtube.com/watch?v=youtu.be)?</a:t>
            </a:r>
            <a: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700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en-US" sz="2700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sz="2400" b="1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en-US" sz="2400" b="1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Perkančiosios organizacijos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Tiekėjai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Turinio vietos rezervavimo ženklas 1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70076882"/>
              </p:ext>
            </p:extLst>
          </p:nvPr>
        </p:nvGraphicFramePr>
        <p:xfrm>
          <a:off x="1096963" y="2582863"/>
          <a:ext cx="4938712" cy="328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" name="Turinio vietos rezervavimo ženklas 9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622742" y="2475445"/>
            <a:ext cx="5532622" cy="3160756"/>
          </a:xfrm>
          <a:prstGeom prst="rect">
            <a:avLst/>
          </a:prstGeom>
        </p:spPr>
      </p:pic>
      <p:pic>
        <p:nvPicPr>
          <p:cNvPr id="11" name="Paveikslėlis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533" y="2475445"/>
            <a:ext cx="6128116" cy="350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37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096963" y="1356260"/>
            <a:ext cx="9967435" cy="1804629"/>
          </a:xfrm>
        </p:spPr>
        <p:txBody>
          <a:bodyPr>
            <a:normAutofit fontScale="90000"/>
          </a:bodyPr>
          <a:lstStyle/>
          <a:p>
            <a:pPr lvl="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</a:pPr>
            <a:r>
              <a:rPr lang="lt-LT" sz="24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+mn-ea"/>
                <a:cs typeface="+mn-cs"/>
              </a:rPr>
              <a:t/>
            </a:r>
            <a:br>
              <a:rPr lang="lt-LT" sz="24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ea typeface="+mn-ea"/>
                <a:cs typeface="+mn-cs"/>
              </a:rPr>
            </a:br>
            <a:r>
              <a:rPr lang="lt-LT" sz="2200" b="1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lt-LT" sz="2200" b="1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 konsoliduoti </a:t>
            </a:r>
            <a:r>
              <a:rPr lang="lt-LT" sz="2200" b="1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pirkimai yra efektyvesni už paprastuosius centralizuotus viešuosius pirkimus?</a:t>
            </a:r>
            <a:r>
              <a:rPr lang="en-US" sz="2200" b="1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en-US" sz="2200" b="1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lt-LT" sz="27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lt-LT" sz="2700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lt-LT" sz="2700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lt-LT" sz="2700" cap="none" spc="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sz="2400" cap="none" spc="0" dirty="0">
                <a:solidFill>
                  <a:prstClr val="black">
                    <a:lumMod val="75000"/>
                    <a:lumOff val="25000"/>
                  </a:prstClr>
                </a:solidFill>
                <a:ea typeface="+mn-ea"/>
                <a:cs typeface="+mn-cs"/>
              </a:rPr>
              <a:t/>
            </a:r>
            <a:br>
              <a:rPr lang="en-US" sz="2400" cap="none" spc="0" dirty="0">
                <a:solidFill>
                  <a:prstClr val="black">
                    <a:lumMod val="75000"/>
                    <a:lumOff val="25000"/>
                  </a:prstClr>
                </a:solidFill>
                <a:ea typeface="+mn-ea"/>
                <a:cs typeface="+mn-cs"/>
              </a:rPr>
            </a:br>
            <a:r>
              <a:rPr lang="en-US" sz="2400" b="1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en-US" sz="2400" b="1" cap="none" spc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Perkančiosios organizacijos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t-LT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Tiekėjai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Turinio vietos rezervavimo ženklas 1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22260654"/>
              </p:ext>
            </p:extLst>
          </p:nvPr>
        </p:nvGraphicFramePr>
        <p:xfrm>
          <a:off x="1096963" y="2582863"/>
          <a:ext cx="4938712" cy="3286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Turinio vietos rezervavimo ženklas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1405021"/>
              </p:ext>
            </p:extLst>
          </p:nvPr>
        </p:nvGraphicFramePr>
        <p:xfrm>
          <a:off x="1249363" y="2764599"/>
          <a:ext cx="4705310" cy="32567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aveikslėlis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00598"/>
            <a:ext cx="5954673" cy="3620790"/>
          </a:xfrm>
          <a:prstGeom prst="rect">
            <a:avLst/>
          </a:prstGeom>
        </p:spPr>
      </p:pic>
      <p:pic>
        <p:nvPicPr>
          <p:cNvPr id="9" name="Turinio vietos rezervavimo ženklas 8"/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5669042" y="2430463"/>
            <a:ext cx="5831295" cy="354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75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239151" y="295422"/>
            <a:ext cx="3418449" cy="2584937"/>
          </a:xfrm>
        </p:spPr>
        <p:txBody>
          <a:bodyPr>
            <a:normAutofit/>
          </a:bodyPr>
          <a:lstStyle/>
          <a:p>
            <a:r>
              <a:rPr lang="lt-LT" dirty="0" smtClean="0"/>
              <a:t>Konsoliduoti pirkimai</a:t>
            </a:r>
            <a:endParaRPr lang="en-US" dirty="0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239151" y="2880359"/>
            <a:ext cx="3418449" cy="3424845"/>
          </a:xfrm>
        </p:spPr>
        <p:txBody>
          <a:bodyPr>
            <a:normAutofit/>
          </a:bodyPr>
          <a:lstStyle/>
          <a:p>
            <a:endParaRPr lang="lt-LT" sz="3200" dirty="0" smtClean="0"/>
          </a:p>
          <a:p>
            <a:r>
              <a:rPr lang="lt-LT" sz="3200" dirty="0" smtClean="0"/>
              <a:t>     PERKANČIOSIOS ORGANIZACIJOS</a:t>
            </a:r>
            <a:endParaRPr lang="en-US" sz="3200" dirty="0"/>
          </a:p>
        </p:txBody>
      </p:sp>
      <p:sp>
        <p:nvSpPr>
          <p:cNvPr id="13" name="Turinio vietos rezervavimo ženklas 12"/>
          <p:cNvSpPr>
            <a:spLocks noGrp="1"/>
          </p:cNvSpPr>
          <p:nvPr>
            <p:ph idx="1"/>
          </p:nvPr>
        </p:nvSpPr>
        <p:spPr>
          <a:xfrm>
            <a:off x="4740812" y="1041008"/>
            <a:ext cx="6552028" cy="4948311"/>
          </a:xfrm>
        </p:spPr>
        <p:txBody>
          <a:bodyPr>
            <a:normAutofit/>
          </a:bodyPr>
          <a:lstStyle/>
          <a:p>
            <a:r>
              <a:rPr lang="lt-LT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 vykdėte konsoliduotus pirkimus per CPO LT elektroninį katalogą?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Diagrama 16"/>
          <p:cNvGraphicFramePr/>
          <p:nvPr>
            <p:extLst>
              <p:ext uri="{D42A27DB-BD31-4B8C-83A1-F6EECF244321}">
                <p14:modId xmlns:p14="http://schemas.microsoft.com/office/powerpoint/2010/main" val="4169654007"/>
              </p:ext>
            </p:extLst>
          </p:nvPr>
        </p:nvGraphicFramePr>
        <p:xfrm>
          <a:off x="4459111" y="1964268"/>
          <a:ext cx="6833729" cy="4340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4451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3200" dirty="0" smtClean="0"/>
              <a:t>respondentai</a:t>
            </a:r>
            <a:endParaRPr lang="lt-LT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2102" y="1127463"/>
            <a:ext cx="6658252" cy="4873841"/>
          </a:xfrm>
        </p:spPr>
        <p:txBody>
          <a:bodyPr>
            <a:normAutofit/>
          </a:bodyPr>
          <a:lstStyle/>
          <a:p>
            <a:pPr marL="201168" lvl="1" indent="0">
              <a:buNone/>
            </a:pPr>
            <a:endParaRPr lang="en-US" i="1" dirty="0" smtClean="0">
              <a:solidFill>
                <a:srgbClr val="00B0F0"/>
              </a:solidFill>
            </a:endParaRPr>
          </a:p>
          <a:p>
            <a:pPr marL="201168" lvl="1" indent="0">
              <a:buNone/>
            </a:pP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Anketas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pateik</a:t>
            </a:r>
            <a:r>
              <a:rPr lang="lt-LT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ė</a:t>
            </a: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lt-LT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1168" lvl="1" indent="0">
              <a:buNone/>
            </a:pPr>
            <a:r>
              <a:rPr lang="lt-LT" i="1" dirty="0" smtClean="0">
                <a:solidFill>
                  <a:srgbClr val="00B0F0"/>
                </a:solidFill>
              </a:rPr>
              <a:t>    </a:t>
            </a:r>
            <a:endParaRPr lang="lt-LT" dirty="0"/>
          </a:p>
          <a:p>
            <a:pPr marL="201168" lvl="1" indent="0">
              <a:buNone/>
            </a:pPr>
            <a:r>
              <a:rPr lang="lt-L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             –   263 (58,70 proc. apklaustųjų)</a:t>
            </a:r>
          </a:p>
          <a:p>
            <a:pPr marL="201168" lvl="1" indent="0">
              <a:buNone/>
            </a:pPr>
            <a:r>
              <a:rPr lang="lt-L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TIEKĖJAI 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lt-LT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19 (79,17 proc. apklaustųjų)</a:t>
            </a:r>
          </a:p>
          <a:p>
            <a:pPr marL="201168" lvl="1" indent="0">
              <a:buNone/>
            </a:pPr>
            <a:endParaRPr lang="lt-LT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79434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5892" y="4605707"/>
            <a:ext cx="10058400" cy="837841"/>
          </a:xfrm>
        </p:spPr>
        <p:txBody>
          <a:bodyPr/>
          <a:lstStyle/>
          <a:p>
            <a:r>
              <a:rPr lang="lt-LT" dirty="0" smtClean="0"/>
              <a:t>Ačiū už dėmesį</a:t>
            </a:r>
            <a:endParaRPr lang="en-US" dirty="0"/>
          </a:p>
        </p:txBody>
      </p:sp>
      <p:sp>
        <p:nvSpPr>
          <p:cNvPr id="11" name="Teksto vietos rezervavimo ženklas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pic>
        <p:nvPicPr>
          <p:cNvPr id="12" name="Paveikslėlis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057" y="472619"/>
            <a:ext cx="4489567" cy="3827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99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Pirkimų vykdymo per CPO LT elektroninį katalogą vertinimas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Perkančiosios organizacijos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Turinio vietos rezervavimo ženklas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65801" y="2456606"/>
            <a:ext cx="5069239" cy="3445583"/>
          </a:xfrm>
          <a:prstGeom prst="rect">
            <a:avLst/>
          </a:prstGeom>
        </p:spPr>
      </p:pic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                       Tiekėjai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Turinio vietos rezervavimo ženklas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217920" y="2489809"/>
            <a:ext cx="4805431" cy="337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45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t-LT" dirty="0" smtClean="0"/>
              <a:t>Teigiami vertinimai</a:t>
            </a:r>
            <a:endParaRPr lang="en-US" dirty="0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Perkančiosios organizacijos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                       Tiekėjai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286761"/>
          </a:xfrm>
        </p:spPr>
        <p:txBody>
          <a:bodyPr>
            <a:normAutofit fontScale="85000" lnSpcReduction="10000"/>
          </a:bodyPr>
          <a:lstStyle/>
          <a:p>
            <a:pPr marL="36000" indent="324000">
              <a:lnSpc>
                <a:spcPct val="6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lt-LT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Sumažėja laiko </a:t>
            </a:r>
            <a:r>
              <a:rPr lang="lt-LT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sanaudos</a:t>
            </a:r>
            <a:r>
              <a:rPr lang="lt-LT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paprasta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ir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patogu</a:t>
            </a:r>
            <a:endParaRPr lang="lt-LT" sz="2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" indent="0">
              <a:lnSpc>
                <a:spcPct val="6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atlikti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pirkimus</a:t>
            </a:r>
            <a:r>
              <a:rPr lang="lt-LT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nereikia </a:t>
            </a:r>
            <a:r>
              <a:rPr lang="lt-LT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patiems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vykdyti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VP </a:t>
            </a:r>
            <a:endParaRPr lang="lt-LT" sz="2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" indent="0">
              <a:lnSpc>
                <a:spcPct val="6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proced</a:t>
            </a:r>
            <a:r>
              <a:rPr lang="lt-LT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ūrų</a:t>
            </a:r>
            <a:r>
              <a:rPr lang="lt-LT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lt-LT" sz="2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" indent="324000">
              <a:lnSpc>
                <a:spcPct val="6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lang="lt-LT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ts val="600"/>
              </a:spcBef>
              <a:spcAft>
                <a:spcPts val="0"/>
              </a:spcAft>
            </a:pPr>
            <a:r>
              <a:rPr lang="lt-LT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nereikia </a:t>
            </a:r>
            <a:r>
              <a:rPr lang="lt-LT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rengti techninių specifikacijų;</a:t>
            </a:r>
          </a:p>
          <a:p>
            <a:pPr>
              <a:lnSpc>
                <a:spcPct val="60000"/>
              </a:lnSpc>
              <a:spcBef>
                <a:spcPts val="600"/>
              </a:spcBef>
              <a:spcAft>
                <a:spcPts val="0"/>
              </a:spcAft>
            </a:pPr>
            <a:endParaRPr lang="lt-LT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">
              <a:lnSpc>
                <a:spcPct val="6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lt-LT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lt-LT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struktūruota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ir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konkretu</a:t>
            </a:r>
            <a:r>
              <a:rPr lang="lt-LT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suprantama  </a:t>
            </a:r>
          </a:p>
          <a:p>
            <a:pPr marL="0" indent="0">
              <a:lnSpc>
                <a:spcPct val="6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lt-LT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i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nformacija</a:t>
            </a:r>
            <a:r>
              <a:rPr lang="lt-LT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sistema </a:t>
            </a:r>
            <a:r>
              <a:rPr lang="lt-LT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nesunku naudotis;         </a:t>
            </a:r>
            <a:endParaRPr lang="lt-LT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6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lang="lt-LT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">
              <a:lnSpc>
                <a:spcPct val="6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lt-LT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eros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kainos</a:t>
            </a:r>
            <a:r>
              <a:rPr lang="lt-LT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6000">
              <a:lnSpc>
                <a:spcPct val="6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lt-LT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">
              <a:lnSpc>
                <a:spcPct val="6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lt-LT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ykdant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viešuosius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pirkimus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 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CPO</a:t>
            </a:r>
            <a:r>
              <a:rPr lang="lt-LT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LT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lt-LT" sz="2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6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lt-LT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procedūros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aiškios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</a:t>
            </a:r>
            <a:r>
              <a:rPr lang="lt-LT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konkrečios, prireikus 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lt-LT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6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lt-LT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pagalbos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konsultantai</a:t>
            </a:r>
            <a:r>
              <a:rPr lang="lt-LT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suteikia </a:t>
            </a:r>
            <a:r>
              <a:rPr lang="lt-LT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visą  </a:t>
            </a:r>
            <a:r>
              <a:rPr lang="en-US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reik</a:t>
            </a:r>
            <a:r>
              <a:rPr lang="lt-LT" sz="2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alingą</a:t>
            </a:r>
            <a:r>
              <a:rPr lang="lt-LT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lt-LT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6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lt-LT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lt-LT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informacij</a:t>
            </a:r>
            <a:r>
              <a:rPr lang="lt-LT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ą.</a:t>
            </a:r>
            <a:endParaRPr lang="lt-LT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algn="just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Sistema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paprasta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naudotis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savalaikiai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teikiama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informacija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efektyvu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42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t-LT" dirty="0" smtClean="0"/>
              <a:t>Neigiami vertinimai</a:t>
            </a:r>
            <a:endParaRPr lang="en-US" dirty="0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Perkančiosios organizacijos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                       Tiekėjai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293512" y="2449689"/>
            <a:ext cx="5452532" cy="3838221"/>
          </a:xfrm>
        </p:spPr>
        <p:txBody>
          <a:bodyPr>
            <a:noAutofit/>
          </a:bodyPr>
          <a:lstStyle/>
          <a:p>
            <a:pPr algn="just"/>
            <a:r>
              <a:rPr lang="lt-LT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Perkant skirtingų prekių didelį </a:t>
            </a:r>
            <a:r>
              <a:rPr lang="lt-LT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kiekį(pvz., kanceliarinių) </a:t>
            </a:r>
            <a:r>
              <a:rPr lang="lt-LT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nepatogu pasirinkti prekes;</a:t>
            </a:r>
          </a:p>
          <a:p>
            <a:pPr algn="just"/>
            <a:r>
              <a:rPr lang="lt-LT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nėra galimybės pirkti pagal įgaliojimą, sutartis pasirašyti savininkams; </a:t>
            </a:r>
          </a:p>
          <a:p>
            <a:pPr algn="just"/>
            <a:r>
              <a:rPr lang="lt-LT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kataloge nėra </a:t>
            </a:r>
            <a:r>
              <a:rPr lang="en-US" sz="1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reikaling</a:t>
            </a:r>
            <a:r>
              <a:rPr lang="lt-LT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ų</a:t>
            </a:r>
            <a:r>
              <a:rPr lang="en-US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prek</a:t>
            </a:r>
            <a:r>
              <a:rPr lang="lt-LT" sz="1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ių</a:t>
            </a:r>
            <a:r>
              <a:rPr lang="lt-LT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t-LT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mažas asortimentas;</a:t>
            </a:r>
          </a:p>
          <a:p>
            <a:pPr algn="just"/>
            <a:r>
              <a:rPr lang="lt-LT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nėra galimybės pasirinkti ne patį pigiausią variantą; </a:t>
            </a:r>
          </a:p>
          <a:p>
            <a:pPr algn="just"/>
            <a:r>
              <a:rPr lang="lt-LT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daugeliu atveju </a:t>
            </a:r>
            <a:r>
              <a:rPr lang="lt-LT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tiekėjai pristato </a:t>
            </a:r>
            <a:r>
              <a:rPr lang="lt-LT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 </a:t>
            </a:r>
            <a:r>
              <a:rPr lang="lt-LT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tas </a:t>
            </a:r>
            <a:r>
              <a:rPr lang="lt-LT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prekes, kurios nurodytos specifikacijoje; </a:t>
            </a:r>
          </a:p>
          <a:p>
            <a:pPr algn="just"/>
            <a:r>
              <a:rPr lang="lt-LT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užsakymo </a:t>
            </a:r>
            <a:r>
              <a:rPr lang="lt-LT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suformavimas gana </a:t>
            </a:r>
            <a:r>
              <a:rPr lang="lt-LT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greitas, bet nematoma jų kokybė. Jei pildant užsakymą suklystama, vis tiek, </a:t>
            </a:r>
            <a:r>
              <a:rPr lang="lt-LT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užsakytą prekę privaloma pirkti.</a:t>
            </a: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 n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urodo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ereal</a:t>
            </a:r>
            <a:r>
              <a:rPr lang="lt-LT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iu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įsigijamų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prekių, paslaugų ir darbų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biudžet</a:t>
            </a:r>
            <a:r>
              <a:rPr lang="lt-LT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lt-LT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mažiausios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kainos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pirkimo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būdas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yra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atgyvena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visada PO pateikia tikslią techninę informaciją,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susisiekus su  atsakingu asmeniu,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jis ne </a:t>
            </a:r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visada gali pateikti reikalingą informaciją; </a:t>
            </a:r>
            <a:endParaRPr lang="lt-LT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lt-LT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Pasitaiko atvejų, kai reali </a:t>
            </a:r>
            <a:r>
              <a:rPr lang="lt-LT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informacija neatitinka konkursinės medžiagos. Tai labai komplikuoja darbą ir biudžetą.  </a:t>
            </a:r>
          </a:p>
        </p:txBody>
      </p:sp>
    </p:spTree>
    <p:extLst>
      <p:ext uri="{BB962C8B-B14F-4D97-AF65-F5344CB8AC3E}">
        <p14:creationId xmlns:p14="http://schemas.microsoft.com/office/powerpoint/2010/main" val="1689447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 pritaria teiginiui „CPO LT yra skaidriai centralizuotus viešuosius pirkimus vykdanti institucija“ 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Perkančiosios organizacijos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                       Tiekėjai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Turinio vietos rezervavimo ženklas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14399" y="2079015"/>
            <a:ext cx="5486558" cy="4441746"/>
          </a:xfrm>
          <a:prstGeom prst="rect">
            <a:avLst/>
          </a:prstGeom>
        </p:spPr>
      </p:pic>
      <p:pic>
        <p:nvPicPr>
          <p:cNvPr id="15" name="Turinio vietos rezervavimo ženklas 14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217919" y="2227198"/>
            <a:ext cx="5430129" cy="439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3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t-LT" dirty="0" smtClean="0"/>
              <a:t>Teigiami vertinimai</a:t>
            </a:r>
            <a:endParaRPr lang="en-US" dirty="0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Perkančiosios organizacijos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                       Tiekėjai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759655" y="2391508"/>
            <a:ext cx="5458265" cy="3477587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lt-LT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Laimėtojas išrenkamas automatiškai, todėl konkursas vyksta skaidriai;</a:t>
            </a:r>
          </a:p>
          <a:p>
            <a:pPr algn="just"/>
            <a:r>
              <a:rPr lang="lt-LT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sistemoje PO nurodo tik sau tinkamus parametrus ir reikalavimus, nesirinkdama tiekėjų, todėl </a:t>
            </a:r>
            <a:r>
              <a:rPr lang="lt-LT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pagal </a:t>
            </a:r>
            <a:r>
              <a:rPr lang="lt-LT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parametrus skaidriai </a:t>
            </a:r>
            <a:r>
              <a:rPr lang="lt-LT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išrenkamas automatiniu būdu tinkamiausias pasiūlymas.</a:t>
            </a:r>
          </a:p>
          <a:p>
            <a:pPr algn="just"/>
            <a:r>
              <a:rPr lang="lt-LT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Nėra </a:t>
            </a:r>
            <a:r>
              <a:rPr lang="lt-LT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tiesioginio santykio su </a:t>
            </a:r>
            <a:r>
              <a:rPr lang="lt-LT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tiekėjais, </a:t>
            </a:r>
            <a:r>
              <a:rPr lang="lt-LT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konkursus laimi skirtingos </a:t>
            </a:r>
            <a:r>
              <a:rPr lang="lt-LT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įmonės;</a:t>
            </a:r>
            <a:endParaRPr lang="lt-LT" sz="2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lt-LT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ompiuterio</a:t>
            </a:r>
            <a:r>
              <a:rPr 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neapgausi</a:t>
            </a:r>
            <a:r>
              <a:rPr lang="lt-LT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9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viskas</a:t>
            </a:r>
            <a:r>
              <a:rPr lang="lt-LT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vyksta</a:t>
            </a:r>
            <a:r>
              <a:rPr 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elektronin</a:t>
            </a:r>
            <a:r>
              <a:rPr lang="lt-LT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ė</a:t>
            </a:r>
            <a:r>
              <a:rPr 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en-US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erdv</a:t>
            </a:r>
            <a:r>
              <a:rPr lang="lt-LT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ė</a:t>
            </a:r>
            <a:r>
              <a:rPr 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</a:t>
            </a:r>
            <a:r>
              <a:rPr lang="lt-LT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lt-LT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isi</a:t>
            </a:r>
            <a:r>
              <a:rPr 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atliekami</a:t>
            </a:r>
            <a:r>
              <a:rPr 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pirkimo</a:t>
            </a:r>
            <a:r>
              <a:rPr 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veiksmai</a:t>
            </a:r>
            <a:r>
              <a:rPr 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matomi</a:t>
            </a:r>
            <a:r>
              <a:rPr 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viešai</a:t>
            </a:r>
            <a:r>
              <a:rPr lang="lt-LT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6668086" y="2391509"/>
            <a:ext cx="5331656" cy="3601328"/>
          </a:xfrm>
        </p:spPr>
        <p:txBody>
          <a:bodyPr>
            <a:normAutofit/>
          </a:bodyPr>
          <a:lstStyle/>
          <a:p>
            <a:pPr lvl="0">
              <a:buClr>
                <a:srgbClr val="1CADE4"/>
              </a:buClr>
            </a:pPr>
            <a:r>
              <a:rPr lang="en-US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lt-LT" sz="18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liminuojamas</a:t>
            </a:r>
            <a:r>
              <a:rPr lang="lt-LT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žmogiškasis veiksnys, galintis įtakoti pirkimų rezultatus;</a:t>
            </a:r>
          </a:p>
          <a:p>
            <a:pPr lvl="0">
              <a:buClr>
                <a:srgbClr val="1CADE4"/>
              </a:buClr>
            </a:pPr>
            <a:r>
              <a:rPr lang="lt-LT" sz="18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yra </a:t>
            </a:r>
            <a:r>
              <a:rPr lang="lt-LT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konkretūs kriterijai, neleidžiantys tiekėjui įgyti konkurencinio pranašumo.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046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Neigiami vertinimai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Perkančiosios organizacijos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lt-LT" dirty="0" smtClean="0">
                <a:solidFill>
                  <a:schemeClr val="tx1"/>
                </a:solidFill>
              </a:rPr>
              <a:t>                       Tiekėjai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293512" y="2449689"/>
            <a:ext cx="5452532" cy="3838221"/>
          </a:xfrm>
        </p:spPr>
        <p:txBody>
          <a:bodyPr>
            <a:noAutofit/>
          </a:bodyPr>
          <a:lstStyle/>
          <a:p>
            <a:pPr lvl="0" algn="just">
              <a:buClr>
                <a:srgbClr val="1CADE4"/>
              </a:buClr>
            </a:pPr>
            <a:r>
              <a:rPr lang="lt-LT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Yra kokybiškesnių ir pigesnių prekių, tačiau verslas jų nesiūlo;</a:t>
            </a:r>
          </a:p>
          <a:p>
            <a:pPr lvl="0" algn="just">
              <a:buClr>
                <a:srgbClr val="1CADE4"/>
              </a:buClr>
            </a:pPr>
            <a:r>
              <a:rPr lang="lt-LT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girdisi, kad vyksta susitarimai tarp tiekėjų ir užsakovų;</a:t>
            </a:r>
          </a:p>
          <a:p>
            <a:pPr lvl="0" algn="just">
              <a:buClr>
                <a:srgbClr val="1CADE4"/>
              </a:buClr>
            </a:pPr>
            <a:r>
              <a:rPr lang="lt-LT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kilo </a:t>
            </a:r>
            <a:r>
              <a:rPr lang="lt-LT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abejonių, kai prieš kurį laiką žiniasklaidoje pasirodė informacija apie galimus pažeidimus;</a:t>
            </a:r>
          </a:p>
          <a:p>
            <a:pPr lvl="0" algn="just">
              <a:buClr>
                <a:srgbClr val="1CADE4"/>
              </a:buClr>
            </a:pPr>
            <a:r>
              <a:rPr lang="lt-LT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CPO LT elektroninė sistema - sandėlių valymo koncepcijos realizavimas.</a:t>
            </a:r>
            <a:endParaRPr lang="en-US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lvl="0">
              <a:buClr>
                <a:srgbClr val="1CADE4"/>
              </a:buClr>
            </a:pPr>
            <a:r>
              <a:rPr lang="lt-LT" sz="18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Įmonės pateikia itin mažas kainas(pvz. fizinės apsaugos), kurios yra daug žemesnės nei paslaugos savikaina;</a:t>
            </a:r>
          </a:p>
          <a:p>
            <a:pPr algn="just"/>
            <a:endParaRPr lang="lt-LT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14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Darbuotoj</a:t>
            </a:r>
            <a:r>
              <a:rPr lang="lt-LT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ų kompetencija: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239151" y="2880359"/>
            <a:ext cx="3418449" cy="3424845"/>
          </a:xfrm>
        </p:spPr>
        <p:txBody>
          <a:bodyPr>
            <a:normAutofit/>
          </a:bodyPr>
          <a:lstStyle/>
          <a:p>
            <a:endParaRPr lang="lt-LT" sz="3200" dirty="0" smtClean="0"/>
          </a:p>
          <a:p>
            <a:r>
              <a:rPr lang="lt-LT" sz="3200" dirty="0" smtClean="0"/>
              <a:t>     PERKANČIOSIOS ORGANIZACIJOS</a:t>
            </a:r>
            <a:endParaRPr lang="en-US" sz="3200" dirty="0"/>
          </a:p>
        </p:txBody>
      </p:sp>
      <p:sp>
        <p:nvSpPr>
          <p:cNvPr id="13" name="Turinio vietos rezervavimo ženklas 12"/>
          <p:cNvSpPr>
            <a:spLocks noGrp="1"/>
          </p:cNvSpPr>
          <p:nvPr>
            <p:ph idx="1"/>
          </p:nvPr>
        </p:nvSpPr>
        <p:spPr>
          <a:xfrm>
            <a:off x="4617719" y="1074420"/>
            <a:ext cx="6302587" cy="5400323"/>
          </a:xfrm>
        </p:spPr>
        <p:txBody>
          <a:bodyPr>
            <a:normAutofit/>
          </a:bodyPr>
          <a:lstStyle/>
          <a:p>
            <a:endParaRPr lang="lt-LT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/>
          </a:p>
        </p:txBody>
      </p:sp>
      <p:graphicFrame>
        <p:nvGraphicFramePr>
          <p:cNvPr id="17" name="Diagrama 16"/>
          <p:cNvGraphicFramePr/>
          <p:nvPr>
            <p:extLst>
              <p:ext uri="{D42A27DB-BD31-4B8C-83A1-F6EECF244321}">
                <p14:modId xmlns:p14="http://schemas.microsoft.com/office/powerpoint/2010/main" val="1818729776"/>
              </p:ext>
            </p:extLst>
          </p:nvPr>
        </p:nvGraphicFramePr>
        <p:xfrm>
          <a:off x="4515728" y="1941341"/>
          <a:ext cx="6777111" cy="4171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Stačiakampis 2"/>
          <p:cNvSpPr/>
          <p:nvPr/>
        </p:nvSpPr>
        <p:spPr>
          <a:xfrm>
            <a:off x="4515728" y="861549"/>
            <a:ext cx="70980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 įstaiga turi kompetentingus viešųjų pirkimų specialistus, vykdančius šiuos pirkimus?</a:t>
            </a:r>
          </a:p>
        </p:txBody>
      </p:sp>
    </p:spTree>
    <p:extLst>
      <p:ext uri="{BB962C8B-B14F-4D97-AF65-F5344CB8AC3E}">
        <p14:creationId xmlns:p14="http://schemas.microsoft.com/office/powerpoint/2010/main" val="356008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1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00B0F0"/>
      </a:hlink>
      <a:folHlink>
        <a:srgbClr val="B26B02"/>
      </a:folHlink>
    </a:clrScheme>
    <a:fontScheme name="Segoe UI Semibold">
      <a:majorFont>
        <a:latin typeface="Segoe UI Semibold"/>
        <a:ea typeface=""/>
        <a:cs typeface=""/>
      </a:majorFont>
      <a:minorFont>
        <a:latin typeface="Segoe UI Semibold"/>
        <a:ea typeface=""/>
        <a:cs typeface="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Arial">
      <a:maj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Arial">
      <a:maj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E24EA9C-70A4-43E8-A40F-9E8D971C57A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625</Words>
  <Application>Microsoft Office PowerPoint</Application>
  <PresentationFormat>Custom</PresentationFormat>
  <Paragraphs>112</Paragraphs>
  <Slides>20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Retrospect</vt:lpstr>
      <vt:lpstr>CPO LT administruojamos viešųjų pirkimų elektroninės sistemos ir komunikavimo vertinimas*  Perkančiųjų organizacijų  ir TIEKĖJŲ APKLAUSA  </vt:lpstr>
      <vt:lpstr>respondentai</vt:lpstr>
      <vt:lpstr>Pirkimų vykdymo per CPO LT elektroninį katalogą vertinimas</vt:lpstr>
      <vt:lpstr>Teigiami vertinimai</vt:lpstr>
      <vt:lpstr>Neigiami vertinimai</vt:lpstr>
      <vt:lpstr>Ar pritaria teiginiui „CPO LT yra skaidriai centralizuotus viešuosius pirkimus vykdanti institucija“ </vt:lpstr>
      <vt:lpstr>Teigiami vertinimai</vt:lpstr>
      <vt:lpstr>Neigiami vertinimai</vt:lpstr>
      <vt:lpstr>Darbuotojų kompetencija:</vt:lpstr>
      <vt:lpstr>Ar Kreipiatės į CPO LT darbuotojus dalykinės pagalbos, teikdami  užsakymą ir pasiūlymą atnaujintam varžymuisi?  </vt:lpstr>
      <vt:lpstr>KURIUO BŪDU KOMUNIKUOJAMA SU cpo Lt?</vt:lpstr>
      <vt:lpstr>Ar greitai gautas atsakymas (ai) į paklausimą (us)?</vt:lpstr>
      <vt:lpstr>Ar į visus klausimus gauti kompetentingi ir išsamūs atsakymai ?</vt:lpstr>
      <vt:lpstr>Ar, Jūsų nuomone, reikalingas interaktyvios pagalbos įrankis CPO LT administruojamame elektroniniame kataloge? </vt:lpstr>
      <vt:lpstr>   Ar naudojatės CPO LT svetainėje esančiomis instrukcijomis (http://www.cpo.t/instrukcija/), registruodamiesi naudotojais, pildydami siūlymą atnaujintam varžymuisi ir kt.?  </vt:lpstr>
      <vt:lpstr>   Ar jaučiate metodinės medžiagos stygių dalyvaudami viešuosiuose pirkimuose per CPO LT administruojamą elektroninį katalogą?  </vt:lpstr>
      <vt:lpstr>     Ar esate susipažinę su konsoliduotų pirkimų vykdymo galimybėmis CPO LT administruojamame elektroniniame kataloge (www.http://youtube.com/watch?v=youtu.be)?    </vt:lpstr>
      <vt:lpstr> Ar konsoliduoti pirkimai yra efektyvesni už paprastuosius centralizuotus viešuosius pirkimus?      </vt:lpstr>
      <vt:lpstr>Konsoliduoti pirkimai</vt:lpstr>
      <vt:lpstr>Ačiū už dėmesį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2017-07-01T07:42:04Z</dcterms:created>
  <dcterms:modified xsi:type="dcterms:W3CDTF">2017-12-05T11:14:41Z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TC034605589991</vt:lpwstr>
  </property>
</Properties>
</file>