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5.xml" ContentType="application/vnd.openxmlformats-officedocument.presentationml.notesSlide+xml"/>
  <Override PartName="/ppt/charts/chart6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8.xml" ContentType="application/vnd.openxmlformats-officedocument.presentationml.notesSlide+xml"/>
  <Override PartName="/ppt/charts/chart9.xml" ContentType="application/vnd.openxmlformats-officedocument.drawingml.chart+xml"/>
  <Override PartName="/ppt/notesSlides/notesSlide9.xml" ContentType="application/vnd.openxmlformats-officedocument.presentationml.notesSl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notesSlides/notesSlide10.xml" ContentType="application/vnd.openxmlformats-officedocument.presentationml.notesSlide+xml"/>
  <Override PartName="/ppt/charts/chart12.xml" ContentType="application/vnd.openxmlformats-officedocument.drawingml.chart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  <Override PartName="/ppt/charts/style5.xml" ContentType="application/vnd.ms-office.chartstyle+xml"/>
  <Override PartName="/ppt/charts/colors5.xml" ContentType="application/vnd.ms-office.chartcolorstyle+xml"/>
  <Override PartName="/ppt/charts/style6.xml" ContentType="application/vnd.ms-office.chartstyle+xml"/>
  <Override PartName="/ppt/charts/colors6.xml" ContentType="application/vnd.ms-office.chartcolorstyle+xml"/>
  <Override PartName="/ppt/charts/style7.xml" ContentType="application/vnd.ms-office.chartstyle+xml"/>
  <Override PartName="/ppt/charts/colors7.xml" ContentType="application/vnd.ms-office.chartcolorstyle+xml"/>
  <Override PartName="/ppt/charts/style8.xml" ContentType="application/vnd.ms-office.chartstyle+xml"/>
  <Override PartName="/ppt/charts/colors8.xml" ContentType="application/vnd.ms-office.chartcolorstyle+xml"/>
  <Override PartName="/ppt/charts/style9.xml" ContentType="application/vnd.ms-office.chartstyle+xml"/>
  <Override PartName="/ppt/charts/colors9.xml" ContentType="application/vnd.ms-office.chartcolorstyle+xml"/>
  <Override PartName="/ppt/charts/style10.xml" ContentType="application/vnd.ms-office.chartstyle+xml"/>
  <Override PartName="/ppt/charts/colors10.xml" ContentType="application/vnd.ms-office.chartcolorstyle+xml"/>
  <Override PartName="/ppt/charts/style11.xml" ContentType="application/vnd.ms-office.chartstyle+xml"/>
  <Override PartName="/ppt/charts/colors11.xml" ContentType="application/vnd.ms-office.chartcolorstyle+xml"/>
  <Override PartName="/ppt/charts/style12.xml" ContentType="application/vnd.ms-office.chartstyle+xml"/>
  <Override PartName="/ppt/charts/colors12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4" r:id="rId2"/>
  </p:sldMasterIdLst>
  <p:notesMasterIdLst>
    <p:notesMasterId r:id="rId24"/>
  </p:notesMasterIdLst>
  <p:handoutMasterIdLst>
    <p:handoutMasterId r:id="rId25"/>
  </p:handoutMasterIdLst>
  <p:sldIdLst>
    <p:sldId id="282" r:id="rId3"/>
    <p:sldId id="289" r:id="rId4"/>
    <p:sldId id="396" r:id="rId5"/>
    <p:sldId id="407" r:id="rId6"/>
    <p:sldId id="401" r:id="rId7"/>
    <p:sldId id="402" r:id="rId8"/>
    <p:sldId id="397" r:id="rId9"/>
    <p:sldId id="405" r:id="rId10"/>
    <p:sldId id="406" r:id="rId11"/>
    <p:sldId id="416" r:id="rId12"/>
    <p:sldId id="410" r:id="rId13"/>
    <p:sldId id="348" r:id="rId14"/>
    <p:sldId id="383" r:id="rId15"/>
    <p:sldId id="384" r:id="rId16"/>
    <p:sldId id="385" r:id="rId17"/>
    <p:sldId id="417" r:id="rId18"/>
    <p:sldId id="400" r:id="rId19"/>
    <p:sldId id="414" r:id="rId20"/>
    <p:sldId id="393" r:id="rId21"/>
    <p:sldId id="371" r:id="rId22"/>
    <p:sldId id="284" r:id="rId23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60" autoAdjust="0"/>
    <p:restoredTop sz="91872" autoAdjust="0"/>
  </p:normalViewPr>
  <p:slideViewPr>
    <p:cSldViewPr snapToGrid="0" showGuides="1">
      <p:cViewPr>
        <p:scale>
          <a:sx n="117" d="100"/>
          <a:sy n="117" d="100"/>
        </p:scale>
        <p:origin x="-96" y="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76" d="100"/>
          <a:sy n="76" d="100"/>
        </p:scale>
        <p:origin x="326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10.xml"/><Relationship Id="rId2" Type="http://schemas.microsoft.com/office/2011/relationships/chartColorStyle" Target="colors10.xml"/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Style" Target="style11.xml"/><Relationship Id="rId2" Type="http://schemas.microsoft.com/office/2011/relationships/chartColorStyle" Target="colors11.xml"/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Style" Target="style12.xml"/><Relationship Id="rId2" Type="http://schemas.microsoft.com/office/2011/relationships/chartColorStyle" Target="colors12.xml"/><Relationship Id="rId1" Type="http://schemas.openxmlformats.org/officeDocument/2006/relationships/package" Target="../embeddings/Microsoft_Excel_Worksheet12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Lapas1!$B$1</c:f>
              <c:strCache>
                <c:ptCount val="1"/>
                <c:pt idx="0">
                  <c:v>Pardavimas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</c:ext>
            </c:extLst>
          </c:dLbls>
          <c:cat>
            <c:strRef>
              <c:f>Lapas1!$A$2:$A$5</c:f>
              <c:strCache>
                <c:ptCount val="2"/>
                <c:pt idx="0">
                  <c:v>Taip</c:v>
                </c:pt>
                <c:pt idx="1">
                  <c:v>Ne</c:v>
                </c:pt>
              </c:strCache>
            </c:strRef>
          </c:cat>
          <c:val>
            <c:numRef>
              <c:f>Lapas1!$B$2:$B$5</c:f>
              <c:numCache>
                <c:formatCode>General</c:formatCode>
                <c:ptCount val="4"/>
                <c:pt idx="0">
                  <c:v>80.3</c:v>
                </c:pt>
                <c:pt idx="1">
                  <c:v>19.7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Lapas1!$B$1</c:f>
              <c:strCache>
                <c:ptCount val="1"/>
                <c:pt idx="0">
                  <c:v>Pardavimas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tx>
                <c:rich>
                  <a:bodyPr/>
                  <a:lstStyle/>
                  <a:p>
                    <a:fld id="{DBA0ECB8-0851-4CE0-982B-A3D99DBD7B04}" type="CATEGORYNAME">
                      <a:rPr lang="en-US" smtClean="0"/>
                      <a:pPr/>
                      <a:t>[KATEGORIJOS PAVADINIMAS]</a:t>
                    </a:fld>
                    <a:r>
                      <a:rPr lang="en-US" baseline="0" dirty="0" smtClean="0"/>
                      <a:t> </a:t>
                    </a:r>
                    <a:fld id="{CDF81532-61DE-4272-83F6-8F03FC456626}" type="VALUE">
                      <a:rPr lang="en-US" baseline="0"/>
                      <a:pPr/>
                      <a:t>[REIKŠMĖ]</a:t>
                    </a:fld>
                    <a:endParaRPr lang="en-US" baseline="0" dirty="0" smtClean="0"/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5D5FBB60-185F-4B7F-B581-F7A29BC3F55B}" type="CATEGORYNAME">
                      <a:rPr lang="en-US" smtClean="0"/>
                      <a:pPr/>
                      <a:t>[KATEGORIJOS PAVADINIMAS]</a:t>
                    </a:fld>
                    <a:r>
                      <a:rPr lang="en-US" baseline="0" dirty="0" smtClean="0"/>
                      <a:t> </a:t>
                    </a:r>
                    <a:fld id="{DF8F6C2F-23C9-409A-B166-07A672487511}" type="VALUE">
                      <a:rPr lang="en-US" baseline="0"/>
                      <a:pPr/>
                      <a:t>[REIKŠMĖ]</a:t>
                    </a:fld>
                    <a:endParaRPr lang="en-US" baseline="0" dirty="0" smtClean="0"/>
                  </a:p>
                </c:rich>
              </c:tx>
              <c:dLblPos val="outEnd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1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Lapas1!$A$2:$A$5</c:f>
              <c:strCache>
                <c:ptCount val="2"/>
                <c:pt idx="0">
                  <c:v>Taip</c:v>
                </c:pt>
                <c:pt idx="1">
                  <c:v>Ne</c:v>
                </c:pt>
              </c:strCache>
            </c:strRef>
          </c:cat>
          <c:val>
            <c:numRef>
              <c:f>Lapas1!$B$2:$B$5</c:f>
              <c:numCache>
                <c:formatCode>General</c:formatCode>
                <c:ptCount val="4"/>
                <c:pt idx="0">
                  <c:v>0.8</c:v>
                </c:pt>
                <c:pt idx="1">
                  <c:v>99.2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Lapas1!$B$1</c:f>
              <c:strCache>
                <c:ptCount val="1"/>
                <c:pt idx="0">
                  <c:v>Pardavimas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1"/>
              <c:tx>
                <c:rich>
                  <a:bodyPr/>
                  <a:lstStyle/>
                  <a:p>
                    <a:fld id="{0D54D772-01E4-41D4-8430-D1A051A79B92}" type="CATEGORYNAME">
                      <a:rPr lang="en-US"/>
                      <a:pPr/>
                      <a:t>[KATEGORIJOS PAVADINIMAS]</a:t>
                    </a:fld>
                    <a:r>
                      <a:rPr lang="en-US" baseline="0"/>
                      <a:t>
</a:t>
                    </a:r>
                  </a:p>
                </c:rich>
              </c:tx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027855556197511"/>
                      <c:h val="0.17037138716555719"/>
                    </c:manualLayout>
                  </c15:layout>
                  <c15:dlblFieldTable/>
                  <c15:showDataLabelsRange val="0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</c:ext>
            </c:extLst>
          </c:dLbls>
          <c:cat>
            <c:strRef>
              <c:f>Lapas1!$A$2:$A$5</c:f>
              <c:strCache>
                <c:ptCount val="4"/>
                <c:pt idx="0">
                  <c:v>kas metus</c:v>
                </c:pt>
                <c:pt idx="1">
                  <c:v>kas du metus 16,67</c:v>
                </c:pt>
                <c:pt idx="2">
                  <c:v>kas pusmetį</c:v>
                </c:pt>
                <c:pt idx="3">
                  <c:v>pagal poreikį</c:v>
                </c:pt>
              </c:strCache>
            </c:strRef>
          </c:cat>
          <c:val>
            <c:numRef>
              <c:f>Lapas1!$B$2:$B$5</c:f>
              <c:numCache>
                <c:formatCode>General</c:formatCode>
                <c:ptCount val="4"/>
                <c:pt idx="0">
                  <c:v>33.33</c:v>
                </c:pt>
                <c:pt idx="1">
                  <c:v>16.670000000000002</c:v>
                </c:pt>
                <c:pt idx="2">
                  <c:v>16.670000000000002</c:v>
                </c:pt>
                <c:pt idx="3">
                  <c:v>33.33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Lapas1!$B$1</c:f>
              <c:strCache>
                <c:ptCount val="1"/>
                <c:pt idx="0">
                  <c:v>Pardavimas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7030A0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3"/>
              <c:layout>
                <c:manualLayout>
                  <c:x val="7.3407944622913723E-2"/>
                  <c:y val="-4.3884544715701884E-2"/>
                </c:manualLayout>
              </c:layout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36788421080203793"/>
                      <c:h val="0.15624832985328507"/>
                    </c:manualLayout>
                  </c15:layout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</c:ext>
            </c:extLst>
          </c:dLbls>
          <c:cat>
            <c:strRef>
              <c:f>Lapas1!$A$2:$A$5</c:f>
              <c:strCache>
                <c:ptCount val="4"/>
                <c:pt idx="0">
                  <c:v>elektroninės apsaugos</c:v>
                </c:pt>
                <c:pt idx="1">
                  <c:v>Fizinės apsaugos</c:v>
                </c:pt>
                <c:pt idx="2">
                  <c:v>Techninės priežiūros ir remonto</c:v>
                </c:pt>
                <c:pt idx="3">
                  <c:v>Pavojaus mygtuko nuoma ir reagavimo paslaugos</c:v>
                </c:pt>
              </c:strCache>
            </c:strRef>
          </c:cat>
          <c:val>
            <c:numRef>
              <c:f>Lapas1!$B$2:$B$5</c:f>
              <c:numCache>
                <c:formatCode>General</c:formatCode>
                <c:ptCount val="4"/>
                <c:pt idx="0">
                  <c:v>42.86</c:v>
                </c:pt>
                <c:pt idx="1">
                  <c:v>32.14</c:v>
                </c:pt>
                <c:pt idx="2">
                  <c:v>21.42</c:v>
                </c:pt>
                <c:pt idx="3">
                  <c:v>3.57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Lapas1!$B$1</c:f>
              <c:strCache>
                <c:ptCount val="1"/>
                <c:pt idx="0">
                  <c:v>Pardavimas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</c:ext>
            </c:extLst>
          </c:dLbls>
          <c:cat>
            <c:strRef>
              <c:f>Lapas1!$A$2:$A$5</c:f>
              <c:strCache>
                <c:ptCount val="3"/>
                <c:pt idx="0">
                  <c:v>Taip</c:v>
                </c:pt>
                <c:pt idx="1">
                  <c:v>Iš dalies</c:v>
                </c:pt>
                <c:pt idx="2">
                  <c:v>Ne</c:v>
                </c:pt>
              </c:strCache>
            </c:strRef>
          </c:cat>
          <c:val>
            <c:numRef>
              <c:f>Lapas1!$B$2:$B$5</c:f>
              <c:numCache>
                <c:formatCode>General</c:formatCode>
                <c:ptCount val="4"/>
                <c:pt idx="0">
                  <c:v>74.8</c:v>
                </c:pt>
                <c:pt idx="1">
                  <c:v>15</c:v>
                </c:pt>
                <c:pt idx="2">
                  <c:v>10.199999999999999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8581542329381771"/>
          <c:y val="0.19061376560284776"/>
          <c:w val="0.49673574616920108"/>
          <c:h val="0.7175269310290765"/>
        </c:manualLayout>
      </c:layout>
      <c:pieChart>
        <c:varyColors val="1"/>
        <c:ser>
          <c:idx val="0"/>
          <c:order val="0"/>
          <c:tx>
            <c:strRef>
              <c:f>Lapas1!$B$1</c:f>
              <c:strCache>
                <c:ptCount val="1"/>
                <c:pt idx="0">
                  <c:v>Pardavimas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1"/>
              <c:layout>
                <c:manualLayout>
                  <c:x val="-0.10897756089505216"/>
                  <c:y val="6.950422280002709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</c:ext>
            </c:extLst>
          </c:dLbls>
          <c:cat>
            <c:strRef>
              <c:f>Lapas1!$A$2:$A$5</c:f>
              <c:strCache>
                <c:ptCount val="2"/>
                <c:pt idx="0">
                  <c:v>Taip</c:v>
                </c:pt>
                <c:pt idx="1">
                  <c:v>Ne</c:v>
                </c:pt>
              </c:strCache>
            </c:strRef>
          </c:cat>
          <c:val>
            <c:numRef>
              <c:f>Lapas1!$B$2:$B$5</c:f>
              <c:numCache>
                <c:formatCode>General</c:formatCode>
                <c:ptCount val="4"/>
                <c:pt idx="0">
                  <c:v>92.9</c:v>
                </c:pt>
                <c:pt idx="1">
                  <c:v>7.1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Lapas1!$B$1</c:f>
              <c:strCache>
                <c:ptCount val="1"/>
                <c:pt idx="0">
                  <c:v>Pardavimas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fld id="{DBA0ECB8-0851-4CE0-982B-A3D99DBD7B04}" type="CATEGORYNAME">
                      <a:rPr lang="en-US" smtClean="0"/>
                      <a:pPr/>
                      <a:t>[KATEGORIJOS PAVADINIMAS]</a:t>
                    </a:fld>
                    <a:r>
                      <a:rPr lang="en-US" baseline="0" dirty="0" smtClean="0"/>
                      <a:t> </a:t>
                    </a:r>
                    <a:fld id="{CDF81532-61DE-4272-83F6-8F03FC456626}" type="VALUE">
                      <a:rPr lang="en-US" baseline="0"/>
                      <a:pPr/>
                      <a:t>[REIKŠMĖ]</a:t>
                    </a:fld>
                    <a:endParaRPr lang="en-US" baseline="0" dirty="0" smtClean="0"/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5D5FBB60-185F-4B7F-B581-F7A29BC3F55B}" type="CATEGORYNAME">
                      <a:rPr lang="en-US" smtClean="0"/>
                      <a:pPr/>
                      <a:t>[KATEGORIJOS PAVADINIMAS]</a:t>
                    </a:fld>
                    <a:r>
                      <a:rPr lang="en-US" baseline="0" dirty="0" smtClean="0"/>
                      <a:t> </a:t>
                    </a:r>
                    <a:fld id="{DF8F6C2F-23C9-409A-B166-07A672487511}" type="VALUE">
                      <a:rPr lang="en-US" baseline="0"/>
                      <a:pPr/>
                      <a:t>[REIKŠMĖ]</a:t>
                    </a:fld>
                    <a:endParaRPr lang="en-US" baseline="0" dirty="0" smtClean="0"/>
                  </a:p>
                </c:rich>
              </c:tx>
              <c:dLblPos val="outEnd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1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Lapas1!$A$2:$A$5</c:f>
              <c:strCache>
                <c:ptCount val="3"/>
                <c:pt idx="0">
                  <c:v>Taip</c:v>
                </c:pt>
                <c:pt idx="1">
                  <c:v>Iš dalies</c:v>
                </c:pt>
                <c:pt idx="2">
                  <c:v>Ne</c:v>
                </c:pt>
              </c:strCache>
            </c:strRef>
          </c:cat>
          <c:val>
            <c:numRef>
              <c:f>Lapas1!$B$2:$B$5</c:f>
              <c:numCache>
                <c:formatCode>General</c:formatCode>
                <c:ptCount val="4"/>
                <c:pt idx="0">
                  <c:v>80.3</c:v>
                </c:pt>
                <c:pt idx="1">
                  <c:v>18.100000000000001</c:v>
                </c:pt>
                <c:pt idx="2">
                  <c:v>1.6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Lapas1!$B$1</c:f>
              <c:strCache>
                <c:ptCount val="1"/>
                <c:pt idx="0">
                  <c:v>Pardavimas</c:v>
                </c:pt>
              </c:strCache>
            </c:strRef>
          </c:tx>
          <c:spPr>
            <a:solidFill>
              <a:srgbClr val="FFC000"/>
            </a:solidFill>
          </c:spPr>
          <c:dPt>
            <c:idx val="0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00B0F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</c:ext>
            </c:extLst>
          </c:dLbls>
          <c:cat>
            <c:strRef>
              <c:f>Lapas1!$A$2:$A$5</c:f>
              <c:strCache>
                <c:ptCount val="2"/>
                <c:pt idx="0">
                  <c:v>Mažiausios kainos</c:v>
                </c:pt>
                <c:pt idx="1">
                  <c:v>Ekonominio naudingumo</c:v>
                </c:pt>
              </c:strCache>
            </c:strRef>
          </c:cat>
          <c:val>
            <c:numRef>
              <c:f>Lapas1!$B$2:$B$5</c:f>
              <c:numCache>
                <c:formatCode>General</c:formatCode>
                <c:ptCount val="4"/>
                <c:pt idx="0">
                  <c:v>81.900000000000006</c:v>
                </c:pt>
                <c:pt idx="1">
                  <c:v>18.100000000000001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Lapas1!$B$1</c:f>
              <c:strCache>
                <c:ptCount val="1"/>
                <c:pt idx="0">
                  <c:v>Pardavimas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</c:ext>
            </c:extLst>
          </c:dLbls>
          <c:cat>
            <c:strRef>
              <c:f>Lapas1!$A$2:$A$5</c:f>
              <c:strCache>
                <c:ptCount val="2"/>
                <c:pt idx="0">
                  <c:v>Taip</c:v>
                </c:pt>
                <c:pt idx="1">
                  <c:v>Ne</c:v>
                </c:pt>
              </c:strCache>
            </c:strRef>
          </c:cat>
          <c:val>
            <c:numRef>
              <c:f>Lapas1!$B$2:$B$5</c:f>
              <c:numCache>
                <c:formatCode>General</c:formatCode>
                <c:ptCount val="4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Lapas1!$B$1</c:f>
              <c:strCache>
                <c:ptCount val="1"/>
                <c:pt idx="0">
                  <c:v>Pardavimas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bg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3"/>
              <c:layout>
                <c:manualLayout>
                  <c:x val="-4.8222337983094145E-2"/>
                  <c:y val="7.677165162401196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</c:ext>
            </c:extLst>
          </c:dLbls>
          <c:cat>
            <c:strRef>
              <c:f>Lapas1!$A$2:$A$5</c:f>
              <c:strCache>
                <c:ptCount val="4"/>
                <c:pt idx="0">
                  <c:v>10-20 proc.</c:v>
                </c:pt>
                <c:pt idx="1">
                  <c:v>5-9 proc.</c:v>
                </c:pt>
                <c:pt idx="2">
                  <c:v>1-4 proc.</c:v>
                </c:pt>
                <c:pt idx="3">
                  <c:v>Neatsakė </c:v>
                </c:pt>
              </c:strCache>
            </c:strRef>
          </c:cat>
          <c:val>
            <c:numRef>
              <c:f>Lapas1!$B$2:$B$5</c:f>
              <c:numCache>
                <c:formatCode>General</c:formatCode>
                <c:ptCount val="4"/>
                <c:pt idx="0">
                  <c:v>50</c:v>
                </c:pt>
                <c:pt idx="1">
                  <c:v>16.600000000000001</c:v>
                </c:pt>
                <c:pt idx="2">
                  <c:v>16.600000000000001</c:v>
                </c:pt>
                <c:pt idx="3">
                  <c:v>16.600000000000001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Lapas1!$B$1</c:f>
              <c:strCache>
                <c:ptCount val="1"/>
                <c:pt idx="0">
                  <c:v>Pardavimas</c:v>
                </c:pt>
              </c:strCache>
            </c:strRef>
          </c:tx>
          <c:spPr>
            <a:solidFill>
              <a:srgbClr val="FFC000"/>
            </a:solidFill>
          </c:spPr>
          <c:dPt>
            <c:idx val="0"/>
            <c:bubble3D val="0"/>
            <c:spPr>
              <a:solidFill>
                <a:srgbClr val="00B0F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tx>
                <c:rich>
                  <a:bodyPr/>
                  <a:lstStyle/>
                  <a:p>
                    <a:fld id="{DBA0ECB8-0851-4CE0-982B-A3D99DBD7B04}" type="CATEGORYNAME">
                      <a:rPr lang="en-US" smtClean="0"/>
                      <a:pPr/>
                      <a:t>[KATEGORIJOS PAVADINIMAS]</a:t>
                    </a:fld>
                    <a:r>
                      <a:rPr lang="en-US" baseline="0" dirty="0" smtClean="0"/>
                      <a:t> </a:t>
                    </a:r>
                    <a:fld id="{CDF81532-61DE-4272-83F6-8F03FC456626}" type="VALUE">
                      <a:rPr lang="en-US" baseline="0"/>
                      <a:pPr/>
                      <a:t>[REIKŠMĖ]</a:t>
                    </a:fld>
                    <a:endParaRPr lang="en-US" baseline="0" dirty="0" smtClean="0"/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5D5FBB60-185F-4B7F-B581-F7A29BC3F55B}" type="CATEGORYNAME">
                      <a:rPr lang="en-US" smtClean="0"/>
                      <a:pPr/>
                      <a:t>[KATEGORIJOS PAVADINIMAS]</a:t>
                    </a:fld>
                    <a:r>
                      <a:rPr lang="en-US" baseline="0" dirty="0" smtClean="0"/>
                      <a:t> </a:t>
                    </a:r>
                    <a:fld id="{DF8F6C2F-23C9-409A-B166-07A672487511}" type="VALUE">
                      <a:rPr lang="en-US" baseline="0"/>
                      <a:pPr/>
                      <a:t>[REIKŠMĖ]</a:t>
                    </a:fld>
                    <a:endParaRPr lang="en-US" baseline="0" dirty="0" smtClean="0"/>
                  </a:p>
                </c:rich>
              </c:tx>
              <c:dLblPos val="outEnd"/>
              <c:showLegendKey val="1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1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Lapas1!$A$2:$A$5</c:f>
              <c:strCache>
                <c:ptCount val="2"/>
                <c:pt idx="0">
                  <c:v>Taip</c:v>
                </c:pt>
                <c:pt idx="1">
                  <c:v>Ne</c:v>
                </c:pt>
              </c:strCache>
            </c:strRef>
          </c:cat>
          <c:val>
            <c:numRef>
              <c:f>Lapas1!$B$2:$B$5</c:f>
              <c:numCache>
                <c:formatCode>General</c:formatCode>
                <c:ptCount val="4"/>
                <c:pt idx="0">
                  <c:v>17.3</c:v>
                </c:pt>
                <c:pt idx="1">
                  <c:v>82.7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5627325D-7C6B-4659-A656-A772019985A7}" type="datetimeFigureOut">
              <a:rPr lang="en-US" smtClean="0"/>
              <a:t>12/5/2017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B6F1DE-7011-44EB-ACA9-621AFE57E0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9527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D75FD80F-0FDC-4A05-9EF1-C028EC4EDC0A}" type="datetimeFigureOut">
              <a:rPr lang="en-US" smtClean="0"/>
              <a:t>12/5/2017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EB6039D5-9119-4C2A-87C5-029C8B6BFFE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752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kaidrės vaizdo vietos rezervavimo ženkla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astabų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t-LT" dirty="0" smtClean="0"/>
              <a:t>Procentai</a:t>
            </a:r>
            <a:r>
              <a:rPr lang="lt-LT" baseline="0" dirty="0" smtClean="0"/>
              <a:t> apskaičiuoti iš apklaustų tiekėjų ir PO skaičiaus?</a:t>
            </a:r>
            <a:endParaRPr lang="lt-LT" dirty="0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6039D5-9119-4C2A-87C5-029C8B6BFFE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22218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kaidrės vaizdo vietos rezervavimo ženkla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astabų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6039D5-9119-4C2A-87C5-029C8B6BFFEF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67108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kaidrės vaizdo vietos rezervavimo ženkla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astabų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t-LT" b="1" dirty="0" smtClean="0"/>
              <a:t>Konkretūs pasiūlymai </a:t>
            </a:r>
            <a:r>
              <a:rPr lang="lt-LT" dirty="0" smtClean="0"/>
              <a:t>iš</a:t>
            </a:r>
            <a:r>
              <a:rPr lang="lt-LT" baseline="0" dirty="0" smtClean="0"/>
              <a:t> pirkimo komisijos, konsultantų ir IT, kaip spręsti problemas.</a:t>
            </a:r>
            <a:endParaRPr lang="lt-LT" dirty="0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6039D5-9119-4C2A-87C5-029C8B6BFFEF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74359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kaidrės vaizdo vietos rezervavimo ženkla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astabų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6039D5-9119-4C2A-87C5-029C8B6BFFE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91462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kaidrės vaizdo vietos rezervavimo ženkla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astabų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6039D5-9119-4C2A-87C5-029C8B6BFFE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76469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kaidrės vaizdo vietos rezervavimo ženkla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astabų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t-LT" dirty="0" smtClean="0"/>
              <a:t>Patikslinti, kam</a:t>
            </a:r>
            <a:r>
              <a:rPr lang="lt-LT" baseline="0" dirty="0" smtClean="0"/>
              <a:t> PO apteikė šiuos argumentus, </a:t>
            </a:r>
            <a:r>
              <a:rPr lang="lt-LT" baseline="0" dirty="0" err="1" smtClean="0"/>
              <a:t>t.y</a:t>
            </a:r>
            <a:r>
              <a:rPr lang="lt-LT" baseline="0" dirty="0" smtClean="0"/>
              <a:t>. techninei specifikacijai ar moduliui bendrai?</a:t>
            </a:r>
            <a:endParaRPr lang="lt-LT" dirty="0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6039D5-9119-4C2A-87C5-029C8B6BFFE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11225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kaidrės vaizdo vietos rezervavimo ženkla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astabų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t-LT" dirty="0" smtClean="0"/>
              <a:t>Ką galime padaryti, kad šias problemas</a:t>
            </a:r>
            <a:r>
              <a:rPr lang="lt-LT" baseline="0" dirty="0" smtClean="0"/>
              <a:t> išspręsti? </a:t>
            </a:r>
            <a:r>
              <a:rPr lang="lt-LT" b="1" baseline="0" dirty="0" smtClean="0">
                <a:solidFill>
                  <a:srgbClr val="C00000"/>
                </a:solidFill>
              </a:rPr>
              <a:t>Konkretūs pasiūlymai </a:t>
            </a:r>
            <a:r>
              <a:rPr lang="lt-LT" baseline="0" dirty="0" smtClean="0"/>
              <a:t>iš pirkimo komisijos, konsultantų arba IT.</a:t>
            </a:r>
            <a:endParaRPr lang="lt-LT" dirty="0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6039D5-9119-4C2A-87C5-029C8B6BFFEF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13930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kaidrės vaizdo vietos rezervavimo ženkla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astabų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6039D5-9119-4C2A-87C5-029C8B6BFFEF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8412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kaidrės vaizdo vietos rezervavimo ženkla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astabų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6039D5-9119-4C2A-87C5-029C8B6BFFEF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16370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kaidrės vaizdo vietos rezervavimo ženkla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astabų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t-LT" dirty="0" smtClean="0"/>
              <a:t>Susieti su tiekėjų</a:t>
            </a:r>
            <a:r>
              <a:rPr lang="lt-LT" baseline="0" dirty="0" smtClean="0"/>
              <a:t> atsakymais</a:t>
            </a:r>
            <a:endParaRPr lang="lt-LT" dirty="0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6039D5-9119-4C2A-87C5-029C8B6BFFEF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31125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kaidrės vaizdo vietos rezervavimo ženkla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astabų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t-LT" dirty="0" smtClean="0"/>
              <a:t>Kieno vertinimas</a:t>
            </a:r>
            <a:r>
              <a:rPr lang="lt-LT" baseline="0" dirty="0" smtClean="0"/>
              <a:t> – pirkimo modulio ar sutarties?</a:t>
            </a:r>
            <a:endParaRPr lang="lt-LT" dirty="0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6039D5-9119-4C2A-87C5-029C8B6BFFEF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35350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6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12/5/2017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 descr="http://sc.bns.lt/logos/1/20170128193914_cpo-logo-LT-RGB-600px.pn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3970" y="286603"/>
            <a:ext cx="1363419" cy="818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4167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12/5/2017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1433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12/5/2017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1149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12/5/2017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576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48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12/5/2017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sc.bns.lt/logos/1/20170128193914_cpo-logo-LT-RGB-600px.pn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3970" y="286603"/>
            <a:ext cx="1363419" cy="818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2529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12/5/2017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579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12/5/2017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7900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12/5/2017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2701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12/5/2017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0" name="Picture 2" descr="http://sc.bns.lt/logos/1/20170128193914_cpo-logo-LT-RGB-600px.pn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3970" y="286603"/>
            <a:ext cx="1363419" cy="818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4708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49BF3EA-1A78-4F07-BDC0-C8A1BD461199}" type="datetimeFigureOut">
              <a:rPr lang="en-US" smtClean="0"/>
              <a:t>12/5/2017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0" name="Picture 2" descr="http://sc.bns.lt/logos/1/20170128193914_cpo-logo-LT-RGB-600px.pn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3970" y="286603"/>
            <a:ext cx="1363419" cy="818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3878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12/5/2017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4412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937669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349BF3EA-1A78-4F07-BDC0-C8A1BD461199}" type="datetimeFigureOut">
              <a:rPr lang="en-US" smtClean="0"/>
              <a:t>12/5/2017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 descr="http://sc.bns.lt/logos/1/20170128193914_cpo-logo-LT-RGB-600px.png"/>
          <p:cNvPicPr>
            <a:picLocks noChangeAspect="1" noChangeArrowheads="1"/>
          </p:cNvPicPr>
          <p:nvPr userDrawn="1"/>
        </p:nvPicPr>
        <p:blipFill>
          <a:blip r:embed="rId1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3970" y="286603"/>
            <a:ext cx="1363419" cy="818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0061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3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86918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669798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852678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035558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097279" y="417251"/>
            <a:ext cx="10061171" cy="4279036"/>
          </a:xfrm>
        </p:spPr>
        <p:txBody>
          <a:bodyPr>
            <a:noAutofit/>
          </a:bodyPr>
          <a:lstStyle/>
          <a:p>
            <a:pPr algn="ctr"/>
            <a:r>
              <a:rPr lang="en-US" sz="4000" dirty="0" err="1" smtClean="0"/>
              <a:t>Apsaugos</a:t>
            </a:r>
            <a:r>
              <a:rPr lang="en-US" sz="4000" dirty="0" smtClean="0"/>
              <a:t> </a:t>
            </a:r>
            <a:r>
              <a:rPr lang="en-US" sz="4000" dirty="0" err="1" smtClean="0"/>
              <a:t>paslaug</a:t>
            </a:r>
            <a:r>
              <a:rPr lang="lt-LT" sz="4000" dirty="0" smtClean="0"/>
              <a:t>ų</a:t>
            </a:r>
            <a:br>
              <a:rPr lang="lt-LT" sz="4000" dirty="0" smtClean="0"/>
            </a:br>
            <a:r>
              <a:rPr lang="lt-LT" sz="4000" dirty="0" smtClean="0"/>
              <a:t/>
            </a:r>
            <a:br>
              <a:rPr lang="lt-LT" sz="4000" dirty="0" smtClean="0"/>
            </a:br>
            <a:r>
              <a:rPr lang="lt-LT" sz="3200" dirty="0" smtClean="0"/>
              <a:t> MODULIO PO ir TIEKĖJŲ APKLAUSA</a:t>
            </a:r>
            <a:r>
              <a:rPr lang="en-US" sz="4400" dirty="0" smtClean="0"/>
              <a:t/>
            </a:r>
            <a:br>
              <a:rPr lang="en-US" sz="4400" dirty="0" smtClean="0"/>
            </a:br>
            <a:r>
              <a:rPr lang="en-US" sz="4400" dirty="0" smtClean="0"/>
              <a:t/>
            </a:r>
            <a:br>
              <a:rPr lang="en-US" sz="4400" dirty="0" smtClean="0"/>
            </a:br>
            <a:endParaRPr lang="en-US" sz="44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710214" y="4455621"/>
            <a:ext cx="10448237" cy="1143000"/>
          </a:xfrm>
        </p:spPr>
        <p:txBody>
          <a:bodyPr/>
          <a:lstStyle/>
          <a:p>
            <a:r>
              <a:rPr lang="lt-LT" dirty="0" smtClean="0"/>
              <a:t>2017 M. spalio mėn.</a:t>
            </a:r>
            <a:endParaRPr lang="en-US" dirty="0"/>
          </a:p>
        </p:txBody>
      </p:sp>
      <p:sp>
        <p:nvSpPr>
          <p:cNvPr id="2" name="Kairysis riestinis skliaustas 1"/>
          <p:cNvSpPr/>
          <p:nvPr/>
        </p:nvSpPr>
        <p:spPr>
          <a:xfrm>
            <a:off x="9087556" y="2336800"/>
            <a:ext cx="45719" cy="4571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29071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1097280" y="140678"/>
            <a:ext cx="10058400" cy="647114"/>
          </a:xfrm>
        </p:spPr>
        <p:txBody>
          <a:bodyPr>
            <a:normAutofit/>
          </a:bodyPr>
          <a:lstStyle/>
          <a:p>
            <a:pPr algn="ctr"/>
            <a:r>
              <a:rPr lang="lt-LT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 pirkimo būdo vertinimas 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1097280" y="1744394"/>
            <a:ext cx="4937760" cy="837940"/>
          </a:xfrm>
        </p:spPr>
        <p:txBody>
          <a:bodyPr>
            <a:noAutofit/>
          </a:bodyPr>
          <a:lstStyle/>
          <a:p>
            <a:pPr lvl="0">
              <a:buClr>
                <a:srgbClr val="1CADE4"/>
              </a:buClr>
            </a:pPr>
            <a:r>
              <a:rPr lang="lt-LT" b="1" cap="none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 tikslinga vykdyti apsaugos paslaugų viešuosius pirkimus, taikant ekonominio naudingumo kriterijų?      </a:t>
            </a:r>
            <a:endParaRPr lang="en-US" b="1" cap="none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Turinio vietos rezervavimo ženklas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998806" y="2594342"/>
            <a:ext cx="5036869" cy="3200791"/>
          </a:xfrm>
          <a:prstGeom prst="rect">
            <a:avLst/>
          </a:prstGeom>
        </p:spPr>
      </p:pic>
      <p:sp>
        <p:nvSpPr>
          <p:cNvPr id="5" name="Teksto vietos rezervavimo ženklas 4"/>
          <p:cNvSpPr>
            <a:spLocks noGrp="1"/>
          </p:cNvSpPr>
          <p:nvPr>
            <p:ph type="body" sz="quarter" idx="3"/>
          </p:nvPr>
        </p:nvSpPr>
        <p:spPr>
          <a:xfrm>
            <a:off x="6035040" y="1846052"/>
            <a:ext cx="5120640" cy="736282"/>
          </a:xfrm>
        </p:spPr>
        <p:txBody>
          <a:bodyPr>
            <a:normAutofit/>
          </a:bodyPr>
          <a:lstStyle/>
          <a:p>
            <a:r>
              <a:rPr lang="lt-LT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Kuriuo būdu perkamos apsaugos paslaugos ?</a:t>
            </a:r>
            <a:endParaRPr lang="en-US" b="1" cap="none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Turinio vietos rezervavimo ženklas 8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805914697"/>
              </p:ext>
            </p:extLst>
          </p:nvPr>
        </p:nvGraphicFramePr>
        <p:xfrm>
          <a:off x="6218238" y="2582863"/>
          <a:ext cx="4937125" cy="3286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95887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457200" y="594358"/>
            <a:ext cx="3453618" cy="2331721"/>
          </a:xfrm>
        </p:spPr>
        <p:txBody>
          <a:bodyPr/>
          <a:lstStyle/>
          <a:p>
            <a:r>
              <a:rPr lang="lt-LT" dirty="0" smtClean="0"/>
              <a:t>EKONOMINIO NAUDINGUMO KRITERIJAI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4642556" y="923431"/>
            <a:ext cx="6492240" cy="52578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lt-L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 siūlomi ekonominio naudingumo kriterijai apsaugos paslaugų viešuosiuose pirkimuose:</a:t>
            </a:r>
          </a:p>
          <a:p>
            <a:pPr marL="0" indent="0" algn="just">
              <a:buNone/>
            </a:pPr>
            <a:endParaRPr lang="lt-LT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lt-L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garantinis aptarnavimas ir techninė priežiūra;</a:t>
            </a:r>
          </a:p>
          <a:p>
            <a:pPr algn="just"/>
            <a:r>
              <a:rPr lang="lt-L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į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rangos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kokyb</a:t>
            </a:r>
            <a:r>
              <a:rPr lang="lt-L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ė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ir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kiek</a:t>
            </a:r>
            <a:r>
              <a:rPr lang="lt-LT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lt-L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eagavimo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greit</a:t>
            </a:r>
            <a:r>
              <a:rPr lang="lt-LT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lt-L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ž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alos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atlyginimo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sąlyg</a:t>
            </a:r>
            <a:r>
              <a:rPr lang="lt-L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lt-L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lt-L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ietos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kriterijus</a:t>
            </a:r>
            <a:r>
              <a:rPr lang="lt-L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lt-LT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eksploatavimo </a:t>
            </a:r>
            <a:r>
              <a:rPr lang="lt-L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išlaidos;</a:t>
            </a:r>
          </a:p>
          <a:p>
            <a:r>
              <a:rPr lang="lt-LT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vykdytų sutarčių </a:t>
            </a:r>
            <a:r>
              <a:rPr lang="lt-L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skaičius; </a:t>
            </a:r>
          </a:p>
          <a:p>
            <a:r>
              <a:rPr lang="lt-L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peratyvumas</a:t>
            </a:r>
            <a:r>
              <a:rPr lang="lt-L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lt-LT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lt-L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darbas </a:t>
            </a:r>
            <a:r>
              <a:rPr lang="lt-LT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 slapta </a:t>
            </a:r>
            <a:r>
              <a:rPr lang="lt-L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informacija - </a:t>
            </a:r>
            <a:r>
              <a:rPr lang="lt-LT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"Slaptai" leidimo </a:t>
            </a:r>
            <a:r>
              <a:rPr lang="lt-L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turėjimas</a:t>
            </a:r>
            <a:r>
              <a:rPr lang="lt-LT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lt-L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lt-LT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lt-LT" dirty="0" smtClean="0"/>
          </a:p>
          <a:p>
            <a:endParaRPr lang="lt-LT" dirty="0"/>
          </a:p>
          <a:p>
            <a:endParaRPr lang="lt-LT" dirty="0" smtClean="0"/>
          </a:p>
          <a:p>
            <a:r>
              <a:rPr lang="lt-LT" sz="2800" dirty="0" smtClean="0"/>
              <a:t>PERKANČIOSIOS ORGANIZACIJOS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71023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lt-LT" dirty="0" smtClean="0"/>
              <a:t>Ekonominio naudingumo kriterijaus taikymas</a:t>
            </a:r>
            <a:endParaRPr lang="en-US" dirty="0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lt-LT" sz="3200" dirty="0" smtClean="0"/>
          </a:p>
          <a:p>
            <a:endParaRPr lang="lt-LT" sz="3200" dirty="0"/>
          </a:p>
          <a:p>
            <a:r>
              <a:rPr lang="lt-LT" sz="3200" dirty="0" smtClean="0"/>
              <a:t>     TIEKĖJAI</a:t>
            </a:r>
            <a:endParaRPr lang="en-US" sz="3200" dirty="0"/>
          </a:p>
        </p:txBody>
      </p:sp>
      <p:sp>
        <p:nvSpPr>
          <p:cNvPr id="13" name="Turinio vietos rezervavimo ženklas 12"/>
          <p:cNvSpPr>
            <a:spLocks noGrp="1"/>
          </p:cNvSpPr>
          <p:nvPr>
            <p:ph idx="1"/>
          </p:nvPr>
        </p:nvSpPr>
        <p:spPr>
          <a:xfrm>
            <a:off x="4234375" y="196948"/>
            <a:ext cx="7058465" cy="579237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lt-LT" sz="2800" dirty="0" smtClean="0"/>
          </a:p>
          <a:p>
            <a:endParaRPr lang="lt-LT" sz="2400" dirty="0" smtClean="0"/>
          </a:p>
          <a:p>
            <a:r>
              <a:rPr lang="lt-L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 visada dalyvauja atnaujintuose varžymuose pagal ekonominio naudingumo kriterijų?</a:t>
            </a:r>
          </a:p>
          <a:p>
            <a:endParaRPr lang="lt-LT" sz="2800" dirty="0"/>
          </a:p>
          <a:p>
            <a:endParaRPr lang="en-US" sz="2800" dirty="0"/>
          </a:p>
        </p:txBody>
      </p:sp>
      <p:graphicFrame>
        <p:nvGraphicFramePr>
          <p:cNvPr id="17" name="Diagrama 16"/>
          <p:cNvGraphicFramePr/>
          <p:nvPr>
            <p:extLst>
              <p:ext uri="{D42A27DB-BD31-4B8C-83A1-F6EECF244321}">
                <p14:modId xmlns:p14="http://schemas.microsoft.com/office/powerpoint/2010/main" val="783895306"/>
              </p:ext>
            </p:extLst>
          </p:nvPr>
        </p:nvGraphicFramePr>
        <p:xfrm>
          <a:off x="4234375" y="2039815"/>
          <a:ext cx="7439465" cy="44558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67623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457200" y="1354667"/>
            <a:ext cx="3200400" cy="2286000"/>
          </a:xfrm>
        </p:spPr>
        <p:txBody>
          <a:bodyPr>
            <a:normAutofit fontScale="90000"/>
          </a:bodyPr>
          <a:lstStyle/>
          <a:p>
            <a:r>
              <a:rPr lang="lt-LT" dirty="0" smtClean="0"/>
              <a:t>Tiekėjų parduodamų</a:t>
            </a:r>
            <a:br>
              <a:rPr lang="lt-LT" dirty="0" smtClean="0"/>
            </a:br>
            <a:r>
              <a:rPr lang="lt-LT" dirty="0" smtClean="0"/>
              <a:t>PASLAUGŲ</a:t>
            </a:r>
            <a:br>
              <a:rPr lang="lt-LT" dirty="0" smtClean="0"/>
            </a:br>
            <a:r>
              <a:rPr lang="lt-LT" dirty="0" smtClean="0"/>
              <a:t> per CPO LT  Dalis visoje </a:t>
            </a:r>
            <a:r>
              <a:rPr lang="en-US" dirty="0"/>
              <a:t/>
            </a:r>
            <a:br>
              <a:rPr lang="en-US" dirty="0"/>
            </a:br>
            <a:r>
              <a:rPr lang="lt-LT" dirty="0" smtClean="0"/>
              <a:t>apyvartoje</a:t>
            </a:r>
            <a:endParaRPr lang="en-US" dirty="0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457200" y="3640667"/>
            <a:ext cx="3200400" cy="3379124"/>
          </a:xfrm>
        </p:spPr>
        <p:txBody>
          <a:bodyPr>
            <a:normAutofit/>
          </a:bodyPr>
          <a:lstStyle/>
          <a:p>
            <a:endParaRPr lang="lt-LT" sz="3200" dirty="0" smtClean="0"/>
          </a:p>
          <a:p>
            <a:endParaRPr lang="lt-LT" sz="3200" dirty="0"/>
          </a:p>
          <a:p>
            <a:r>
              <a:rPr lang="lt-LT" sz="3200" dirty="0" smtClean="0"/>
              <a:t>     </a:t>
            </a:r>
            <a:endParaRPr lang="en-US" sz="3200" dirty="0"/>
          </a:p>
        </p:txBody>
      </p:sp>
      <p:sp>
        <p:nvSpPr>
          <p:cNvPr id="13" name="Turinio vietos rezervavimo ženklas 1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lt-LT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lt-L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Kokią apyvartos dalį sudaro pardavimai per CPO LT ?</a:t>
            </a:r>
          </a:p>
          <a:p>
            <a:endParaRPr lang="lt-LT" sz="2800" dirty="0" smtClean="0"/>
          </a:p>
          <a:p>
            <a:endParaRPr lang="en-US" sz="2800" dirty="0"/>
          </a:p>
        </p:txBody>
      </p:sp>
      <p:graphicFrame>
        <p:nvGraphicFramePr>
          <p:cNvPr id="17" name="Diagrama 16"/>
          <p:cNvGraphicFramePr/>
          <p:nvPr>
            <p:extLst>
              <p:ext uri="{D42A27DB-BD31-4B8C-83A1-F6EECF244321}">
                <p14:modId xmlns:p14="http://schemas.microsoft.com/office/powerpoint/2010/main" val="225099992"/>
              </p:ext>
            </p:extLst>
          </p:nvPr>
        </p:nvGraphicFramePr>
        <p:xfrm>
          <a:off x="4614203" y="1561514"/>
          <a:ext cx="6678636" cy="45514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3620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dirty="0" smtClean="0"/>
              <a:t>Pagrindinė</a:t>
            </a:r>
            <a:br>
              <a:rPr lang="lt-LT" dirty="0" smtClean="0"/>
            </a:br>
            <a:r>
              <a:rPr lang="lt-LT" dirty="0" smtClean="0"/>
              <a:t>sutartis</a:t>
            </a:r>
            <a:endParaRPr lang="en-US" dirty="0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211015" y="2880359"/>
            <a:ext cx="3446585" cy="3424845"/>
          </a:xfrm>
        </p:spPr>
        <p:txBody>
          <a:bodyPr>
            <a:normAutofit/>
          </a:bodyPr>
          <a:lstStyle/>
          <a:p>
            <a:endParaRPr lang="lt-LT" sz="3200" dirty="0" smtClean="0"/>
          </a:p>
          <a:p>
            <a:endParaRPr lang="lt-LT" sz="3200" dirty="0"/>
          </a:p>
          <a:p>
            <a:r>
              <a:rPr lang="lt-LT" sz="3200" dirty="0" smtClean="0"/>
              <a:t>     PERKANČIOSIOS ORGANIZACIJOS</a:t>
            </a:r>
            <a:endParaRPr lang="en-US" sz="3200" dirty="0"/>
          </a:p>
        </p:txBody>
      </p:sp>
      <p:sp>
        <p:nvSpPr>
          <p:cNvPr id="13" name="Turinio vietos rezervavimo ženklas 12"/>
          <p:cNvSpPr>
            <a:spLocks noGrp="1"/>
          </p:cNvSpPr>
          <p:nvPr>
            <p:ph idx="1"/>
          </p:nvPr>
        </p:nvSpPr>
        <p:spPr>
          <a:xfrm>
            <a:off x="4768948" y="1336430"/>
            <a:ext cx="6523892" cy="46528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 yra sudėtinga administruoti </a:t>
            </a:r>
            <a:r>
              <a:rPr lang="lt-L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apsaugos modulio </a:t>
            </a:r>
            <a:r>
              <a:rPr lang="pt-BR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pagrindinę </a:t>
            </a:r>
            <a:r>
              <a:rPr lang="pt-B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sutartį?</a:t>
            </a:r>
            <a:endParaRPr lang="lt-LT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lt-LT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/>
          </a:p>
        </p:txBody>
      </p:sp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2824493352"/>
              </p:ext>
            </p:extLst>
          </p:nvPr>
        </p:nvGraphicFramePr>
        <p:xfrm>
          <a:off x="4768948" y="2162269"/>
          <a:ext cx="7019778" cy="4142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85009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 err="1" smtClean="0"/>
              <a:t>verTInimas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4642556" y="923431"/>
            <a:ext cx="6492240" cy="5257800"/>
          </a:xfrm>
        </p:spPr>
        <p:txBody>
          <a:bodyPr>
            <a:normAutofit/>
          </a:bodyPr>
          <a:lstStyle/>
          <a:p>
            <a:endParaRPr lang="lt-LT" sz="2400" dirty="0" smtClean="0"/>
          </a:p>
          <a:p>
            <a:r>
              <a:rPr lang="lt-L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daug </a:t>
            </a:r>
            <a:r>
              <a:rPr lang="lt-LT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laiko ir pastangų kainuoja tinkamai administruoti sutartis, nes dažnas tiekėjas nesilaiko </a:t>
            </a:r>
            <a:r>
              <a:rPr lang="lt-L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jos;</a:t>
            </a:r>
          </a:p>
          <a:p>
            <a:r>
              <a:rPr lang="lt-L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it-I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eikia </a:t>
            </a:r>
            <a:r>
              <a:rPr lang="it-IT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etatinio specialisto šiems </a:t>
            </a:r>
            <a:r>
              <a:rPr lang="it-I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darbams</a:t>
            </a:r>
            <a:r>
              <a:rPr lang="lt-L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lt-L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pt-BR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dministravimas </a:t>
            </a:r>
            <a:r>
              <a:rPr lang="pt-B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ir kiti dalykai atima labai daug darbo </a:t>
            </a:r>
            <a:r>
              <a:rPr lang="pt-BR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laiko</a:t>
            </a:r>
            <a:r>
              <a:rPr lang="lt-L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lt-LT" dirty="0" smtClean="0"/>
          </a:p>
          <a:p>
            <a:endParaRPr lang="lt-LT" dirty="0"/>
          </a:p>
          <a:p>
            <a:endParaRPr lang="lt-LT" dirty="0" smtClean="0"/>
          </a:p>
          <a:p>
            <a:r>
              <a:rPr lang="lt-LT" sz="2800" dirty="0" smtClean="0"/>
              <a:t>PERKANČIOSIOS ORGANIZACIJOS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70268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1097280" y="140678"/>
            <a:ext cx="10058400" cy="64711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kyla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problem</a:t>
            </a:r>
            <a:r>
              <a:rPr lang="lt-LT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ų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į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gyvendinant</a:t>
            </a:r>
            <a:r>
              <a:rPr lang="lt-LT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parindinės</a:t>
            </a:r>
            <a:r>
              <a:rPr lang="lt-LT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sutarties</a:t>
            </a:r>
            <a:br>
              <a:rPr lang="lt-LT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lt-LT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sąlygas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1097280" y="1744394"/>
            <a:ext cx="4937760" cy="837940"/>
          </a:xfrm>
        </p:spPr>
        <p:txBody>
          <a:bodyPr>
            <a:noAutofit/>
          </a:bodyPr>
          <a:lstStyle/>
          <a:p>
            <a:pPr lvl="0">
              <a:buClr>
                <a:srgbClr val="1CADE4"/>
              </a:buClr>
            </a:pPr>
            <a:r>
              <a:rPr lang="lt-LT" b="1" cap="none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Perkančiosios organizacijos</a:t>
            </a:r>
            <a:endParaRPr lang="en-US" b="1" cap="none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ksto vietos rezervavimo ženklas 4"/>
          <p:cNvSpPr>
            <a:spLocks noGrp="1"/>
          </p:cNvSpPr>
          <p:nvPr>
            <p:ph type="body" sz="quarter" idx="3"/>
          </p:nvPr>
        </p:nvSpPr>
        <p:spPr>
          <a:xfrm>
            <a:off x="6035040" y="1846052"/>
            <a:ext cx="5120640" cy="736282"/>
          </a:xfrm>
        </p:spPr>
        <p:txBody>
          <a:bodyPr>
            <a:normAutofit/>
          </a:bodyPr>
          <a:lstStyle/>
          <a:p>
            <a:pPr algn="ctr"/>
            <a:r>
              <a:rPr lang="lt-LT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Tiekėjai </a:t>
            </a:r>
            <a:endParaRPr lang="en-US" b="1" cap="none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Turinio vietos rezervavimo ženklas 8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805914697"/>
              </p:ext>
            </p:extLst>
          </p:nvPr>
        </p:nvGraphicFramePr>
        <p:xfrm>
          <a:off x="6218238" y="2582863"/>
          <a:ext cx="4937125" cy="3286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Turinio vietos rezervavimo ženklas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04800" y="2297892"/>
            <a:ext cx="5730875" cy="3387783"/>
          </a:xfrm>
          <a:prstGeom prst="rect">
            <a:avLst/>
          </a:prstGeom>
        </p:spPr>
      </p:pic>
      <p:pic>
        <p:nvPicPr>
          <p:cNvPr id="8" name="Paveikslėlis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1816" y="2293468"/>
            <a:ext cx="5738361" cy="339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980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 smtClean="0"/>
              <a:t>PROBLEMOS 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4642556" y="923431"/>
            <a:ext cx="6492240" cy="5257800"/>
          </a:xfrm>
        </p:spPr>
        <p:txBody>
          <a:bodyPr>
            <a:normAutofit/>
          </a:bodyPr>
          <a:lstStyle/>
          <a:p>
            <a:endParaRPr lang="lt-LT" sz="2200" dirty="0" smtClean="0"/>
          </a:p>
          <a:p>
            <a:pPr algn="just"/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atsakingi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asmenys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nepateikia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reika</a:t>
            </a:r>
            <a:r>
              <a:rPr lang="lt-LT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ingos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informacijos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kad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paslaug</a:t>
            </a:r>
            <a:r>
              <a:rPr lang="lt-L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būtų suteikta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kokybi</a:t>
            </a:r>
            <a:r>
              <a:rPr lang="lt-L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š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kai</a:t>
            </a:r>
            <a:r>
              <a:rPr lang="lt-LT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(pvz., kartais PO net nežino konkrečiai</a:t>
            </a:r>
            <a:r>
              <a:rPr lang="lt-LT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lt-L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kokias patalpas reikia saugoti, kokie  jų techniniai parametrai ir neteikia informacijos). </a:t>
            </a:r>
            <a:endParaRPr lang="lt-LT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lt-LT" sz="2200" dirty="0" smtClean="0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lt-LT" dirty="0" smtClean="0"/>
          </a:p>
          <a:p>
            <a:endParaRPr lang="lt-LT" dirty="0"/>
          </a:p>
          <a:p>
            <a:endParaRPr lang="lt-LT" dirty="0" smtClean="0"/>
          </a:p>
          <a:p>
            <a:r>
              <a:rPr lang="lt-LT" dirty="0"/>
              <a:t> </a:t>
            </a:r>
            <a:r>
              <a:rPr lang="lt-LT" sz="2800" dirty="0" smtClean="0"/>
              <a:t>TIEKĖJAI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180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dirty="0" smtClean="0"/>
              <a:t>Pagrindinė</a:t>
            </a:r>
            <a:br>
              <a:rPr lang="lt-LT" dirty="0" smtClean="0"/>
            </a:br>
            <a:r>
              <a:rPr lang="lt-LT" dirty="0" smtClean="0"/>
              <a:t>sutartis</a:t>
            </a:r>
            <a:endParaRPr lang="en-US" dirty="0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lt-LT" sz="3200" dirty="0" smtClean="0"/>
          </a:p>
          <a:p>
            <a:endParaRPr lang="lt-LT" sz="3200" dirty="0"/>
          </a:p>
          <a:p>
            <a:r>
              <a:rPr lang="lt-LT" sz="3200" dirty="0" smtClean="0"/>
              <a:t>     Perkančiosios organizacijos</a:t>
            </a:r>
            <a:endParaRPr lang="en-US" sz="3200" dirty="0"/>
          </a:p>
        </p:txBody>
      </p:sp>
      <p:sp>
        <p:nvSpPr>
          <p:cNvPr id="13" name="Turinio vietos rezervavimo ženklas 12"/>
          <p:cNvSpPr>
            <a:spLocks noGrp="1"/>
          </p:cNvSpPr>
          <p:nvPr>
            <p:ph idx="1"/>
          </p:nvPr>
        </p:nvSpPr>
        <p:spPr>
          <a:xfrm>
            <a:off x="4768948" y="1336430"/>
            <a:ext cx="6523892" cy="46528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t-LT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 taikėte baudas arba išieškojote delspinigius iš tiekėjų dėl sutarties pažeidimo?</a:t>
            </a:r>
            <a:endParaRPr lang="lt-LT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lt-LT" sz="2800" dirty="0"/>
          </a:p>
          <a:p>
            <a:endParaRPr lang="en-US" sz="2800" dirty="0"/>
          </a:p>
        </p:txBody>
      </p:sp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3033804939"/>
              </p:ext>
            </p:extLst>
          </p:nvPr>
        </p:nvGraphicFramePr>
        <p:xfrm>
          <a:off x="4273062" y="2162269"/>
          <a:ext cx="7019778" cy="4142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50212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-1" y="594358"/>
            <a:ext cx="4065563" cy="2599007"/>
          </a:xfrm>
        </p:spPr>
        <p:txBody>
          <a:bodyPr/>
          <a:lstStyle/>
          <a:p>
            <a:r>
              <a:rPr lang="lt-LT" dirty="0" smtClean="0"/>
              <a:t>Komunikavimas su CPO LT</a:t>
            </a:r>
            <a:endParaRPr lang="en-US" dirty="0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lt-LT" sz="3200" dirty="0" smtClean="0"/>
          </a:p>
          <a:p>
            <a:endParaRPr lang="lt-LT" sz="3200" dirty="0"/>
          </a:p>
          <a:p>
            <a:r>
              <a:rPr lang="lt-LT" sz="3200" dirty="0" smtClean="0"/>
              <a:t>     TIEKĖJAI</a:t>
            </a:r>
            <a:endParaRPr lang="en-US" sz="3200" dirty="0"/>
          </a:p>
        </p:txBody>
      </p:sp>
      <p:sp>
        <p:nvSpPr>
          <p:cNvPr id="13" name="Turinio vietos rezervavimo ženklas 1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lt-LT" sz="2400" dirty="0"/>
              <a:t>Kaip dažnai reikėtų atnaujinti apsaugos paslaugų modulį?</a:t>
            </a:r>
            <a:endParaRPr lang="en-US" sz="2400" dirty="0"/>
          </a:p>
        </p:txBody>
      </p:sp>
      <p:graphicFrame>
        <p:nvGraphicFramePr>
          <p:cNvPr id="17" name="Diagrama 16"/>
          <p:cNvGraphicFramePr/>
          <p:nvPr>
            <p:extLst>
              <p:ext uri="{D42A27DB-BD31-4B8C-83A1-F6EECF244321}">
                <p14:modId xmlns:p14="http://schemas.microsoft.com/office/powerpoint/2010/main" val="1928192772"/>
              </p:ext>
            </p:extLst>
          </p:nvPr>
        </p:nvGraphicFramePr>
        <p:xfrm>
          <a:off x="5641145" y="1983545"/>
          <a:ext cx="6386733" cy="3671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0201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sz="3200" dirty="0" smtClean="0"/>
              <a:t>respondentai</a:t>
            </a:r>
            <a:endParaRPr lang="lt-LT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2102" y="1127463"/>
            <a:ext cx="6658252" cy="4873841"/>
          </a:xfrm>
        </p:spPr>
        <p:txBody>
          <a:bodyPr>
            <a:normAutofit/>
          </a:bodyPr>
          <a:lstStyle/>
          <a:p>
            <a:pPr marL="201168" lvl="1" indent="0">
              <a:buNone/>
            </a:pPr>
            <a:endParaRPr lang="en-US" i="1" dirty="0" smtClean="0">
              <a:solidFill>
                <a:srgbClr val="00B0F0"/>
              </a:solidFill>
            </a:endParaRPr>
          </a:p>
          <a:p>
            <a:pPr marL="201168" lvl="1" indent="0">
              <a:buNone/>
            </a:pP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Anketas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pateik</a:t>
            </a:r>
            <a:r>
              <a:rPr lang="lt-LT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ė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lt-LT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01168" lvl="1" indent="0">
              <a:buNone/>
            </a:pPr>
            <a:r>
              <a:rPr lang="lt-LT" i="1" dirty="0" smtClean="0">
                <a:solidFill>
                  <a:srgbClr val="00B0F0"/>
                </a:solidFill>
              </a:rPr>
              <a:t>    </a:t>
            </a:r>
            <a:endParaRPr lang="lt-LT" dirty="0"/>
          </a:p>
          <a:p>
            <a:pPr marL="201168" lvl="1" indent="0">
              <a:buNone/>
            </a:pPr>
            <a:r>
              <a:rPr lang="lt-L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            –   127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(69,03 proc. apklaustųjų)    </a:t>
            </a:r>
          </a:p>
          <a:p>
            <a:pPr marL="201168" lvl="1" indent="0">
              <a:buNone/>
            </a:pPr>
            <a:r>
              <a:rPr lang="lt-L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TIEKĖJAI </a:t>
            </a:r>
            <a:r>
              <a:rPr lang="lt-LT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lt-L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6  (42,60 proc. apklaustųjų)</a:t>
            </a:r>
          </a:p>
          <a:p>
            <a:pPr marL="201168" lvl="1" indent="0">
              <a:buNone/>
            </a:pPr>
            <a:endParaRPr lang="lt-LT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1794348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0" y="450166"/>
            <a:ext cx="4023360" cy="2475913"/>
          </a:xfrm>
        </p:spPr>
        <p:txBody>
          <a:bodyPr/>
          <a:lstStyle/>
          <a:p>
            <a:r>
              <a:rPr lang="lt-LT" dirty="0" smtClean="0"/>
              <a:t>KOMUNIKAVIMAS SU CPO LT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4800599" y="731520"/>
            <a:ext cx="6580163" cy="538792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400" dirty="0" smtClean="0"/>
              <a:t> </a:t>
            </a:r>
            <a:r>
              <a:rPr lang="lt-L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Konkretūs </a:t>
            </a:r>
            <a:r>
              <a:rPr lang="lt-LT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pasiūlymai ir (ar) pastabos dėl apsaugos paslaugų modulio atnaujinimo ir </a:t>
            </a:r>
            <a:r>
              <a:rPr lang="lt-L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tobulinimo:</a:t>
            </a:r>
          </a:p>
          <a:p>
            <a:pPr algn="just"/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PO, prieš 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vykdydamos 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pirkimus, turėtų realiau  įvertinti 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paslaugos kainą. Kadangi kainos 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labai 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žemos, dažnai pirkimuose net 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nedalyvaujame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lt-LT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tiekėjo pasiūlyta 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kaina turėtų 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būti 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vertinama,  ar ji yra reali. 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tarkim, ar 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fizinėje apsaugoje nėra mažesnė už savikainą 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net mokant 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minimalų darbo užmokestį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lt-LT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ykdyt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pirkimus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tik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ekonominio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naudingumo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kriterijumi;</a:t>
            </a:r>
          </a:p>
          <a:p>
            <a:pPr algn="just"/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norima 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matyti visų 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dalyvių pasiūlymų kainas;</a:t>
            </a:r>
          </a:p>
          <a:p>
            <a:pPr algn="just"/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techninei 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apsaugai ir techniniam sistemos aptarnavimui 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reikalinga 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detalesnė techninė specifikacija 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(įranga, 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konkretus saugomų patalpų 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skaičius, jų apibūdinimas);</a:t>
            </a:r>
          </a:p>
          <a:p>
            <a:pPr algn="just"/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fizinės apsaugos techninėje specifikacijoje  reikia nurodyti  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darbuotojo funkcijos objekte ir 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konkrečias 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darbo 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valandas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8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lt-LT" dirty="0" smtClean="0"/>
          </a:p>
          <a:p>
            <a:endParaRPr lang="lt-LT" dirty="0"/>
          </a:p>
          <a:p>
            <a:r>
              <a:rPr lang="lt-LT" sz="3200" dirty="0" smtClean="0"/>
              <a:t>              </a:t>
            </a:r>
          </a:p>
          <a:p>
            <a:r>
              <a:rPr lang="lt-LT" sz="3200" dirty="0"/>
              <a:t> </a:t>
            </a:r>
            <a:r>
              <a:rPr lang="lt-LT" sz="3200" dirty="0" smtClean="0"/>
              <a:t>     Tiekėjai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597367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5892" y="4605707"/>
            <a:ext cx="10058400" cy="837841"/>
          </a:xfrm>
        </p:spPr>
        <p:txBody>
          <a:bodyPr/>
          <a:lstStyle/>
          <a:p>
            <a:r>
              <a:rPr lang="lt-LT" dirty="0" smtClean="0"/>
              <a:t>Ačiū už dėmesį</a:t>
            </a:r>
            <a:endParaRPr lang="en-US" dirty="0"/>
          </a:p>
        </p:txBody>
      </p:sp>
      <p:sp>
        <p:nvSpPr>
          <p:cNvPr id="11" name="Teksto vietos rezervavimo ženklas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pic>
        <p:nvPicPr>
          <p:cNvPr id="12" name="Paveikslėlis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0057" y="472619"/>
            <a:ext cx="4489567" cy="3827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994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 smtClean="0"/>
              <a:t>Ar tenkina:</a:t>
            </a:r>
            <a:endParaRPr lang="en-US" dirty="0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239151" y="2880359"/>
            <a:ext cx="3418449" cy="3424845"/>
          </a:xfrm>
        </p:spPr>
        <p:txBody>
          <a:bodyPr>
            <a:normAutofit/>
          </a:bodyPr>
          <a:lstStyle/>
          <a:p>
            <a:endParaRPr lang="lt-LT" sz="3200" dirty="0" smtClean="0"/>
          </a:p>
          <a:p>
            <a:r>
              <a:rPr lang="lt-LT" sz="3200" dirty="0" smtClean="0"/>
              <a:t>     PERKANČIOSIOS ORGANIZACIJOS</a:t>
            </a:r>
            <a:endParaRPr lang="en-US" sz="3200" dirty="0"/>
          </a:p>
        </p:txBody>
      </p:sp>
      <p:sp>
        <p:nvSpPr>
          <p:cNvPr id="13" name="Turinio vietos rezervavimo ženklas 1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lt-LT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lt-L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iekėjų skaičius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psaugos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paslaug</a:t>
            </a:r>
            <a:r>
              <a:rPr lang="lt-L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ų  modulyje?</a:t>
            </a:r>
          </a:p>
          <a:p>
            <a:endParaRPr lang="lt-LT" sz="2800" dirty="0" smtClean="0"/>
          </a:p>
          <a:p>
            <a:endParaRPr lang="en-US" sz="2800" dirty="0"/>
          </a:p>
        </p:txBody>
      </p:sp>
      <p:graphicFrame>
        <p:nvGraphicFramePr>
          <p:cNvPr id="17" name="Diagrama 16"/>
          <p:cNvGraphicFramePr/>
          <p:nvPr>
            <p:extLst>
              <p:ext uri="{D42A27DB-BD31-4B8C-83A1-F6EECF244321}">
                <p14:modId xmlns:p14="http://schemas.microsoft.com/office/powerpoint/2010/main" val="3986127672"/>
              </p:ext>
            </p:extLst>
          </p:nvPr>
        </p:nvGraphicFramePr>
        <p:xfrm>
          <a:off x="5091289" y="1749777"/>
          <a:ext cx="6201550" cy="43631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95621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 smtClean="0"/>
              <a:t>Paslaugų rūšys:</a:t>
            </a:r>
            <a:endParaRPr lang="en-US" dirty="0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239151" y="2880359"/>
            <a:ext cx="3418449" cy="3424845"/>
          </a:xfrm>
        </p:spPr>
        <p:txBody>
          <a:bodyPr>
            <a:normAutofit/>
          </a:bodyPr>
          <a:lstStyle/>
          <a:p>
            <a:endParaRPr lang="lt-LT" sz="3200" dirty="0" smtClean="0"/>
          </a:p>
          <a:p>
            <a:r>
              <a:rPr lang="lt-LT" sz="3200" dirty="0" smtClean="0"/>
              <a:t>     PERKANČIOSIOS ORGANIZACIJOS</a:t>
            </a:r>
            <a:endParaRPr lang="en-US" sz="3200" dirty="0"/>
          </a:p>
        </p:txBody>
      </p:sp>
      <p:sp>
        <p:nvSpPr>
          <p:cNvPr id="13" name="Turinio vietos rezervavimo ženklas 1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lt-LT" sz="2400" dirty="0" smtClean="0"/>
          </a:p>
          <a:p>
            <a:pPr marL="0" indent="0">
              <a:buNone/>
            </a:pPr>
            <a:r>
              <a:rPr lang="lt-L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Įsigyjamos apsaugos paslaugos pagal specifikaciją: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7" name="Diagrama 16"/>
          <p:cNvGraphicFramePr/>
          <p:nvPr>
            <p:extLst>
              <p:ext uri="{D42A27DB-BD31-4B8C-83A1-F6EECF244321}">
                <p14:modId xmlns:p14="http://schemas.microsoft.com/office/powerpoint/2010/main" val="858238455"/>
              </p:ext>
            </p:extLst>
          </p:nvPr>
        </p:nvGraphicFramePr>
        <p:xfrm>
          <a:off x="4459111" y="1964268"/>
          <a:ext cx="6833729" cy="4340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06486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 smtClean="0"/>
              <a:t>Ar tenkina:</a:t>
            </a:r>
            <a:endParaRPr lang="en-US" dirty="0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239151" y="2880359"/>
            <a:ext cx="3418449" cy="3424845"/>
          </a:xfrm>
        </p:spPr>
        <p:txBody>
          <a:bodyPr>
            <a:normAutofit/>
          </a:bodyPr>
          <a:lstStyle/>
          <a:p>
            <a:endParaRPr lang="lt-LT" sz="3200" dirty="0" smtClean="0"/>
          </a:p>
          <a:p>
            <a:r>
              <a:rPr lang="lt-LT" sz="3200" dirty="0" smtClean="0"/>
              <a:t>     PERKANČIOSIOS ORGANIZACIJOS</a:t>
            </a:r>
            <a:endParaRPr lang="en-US" sz="3200" dirty="0"/>
          </a:p>
        </p:txBody>
      </p:sp>
      <p:sp>
        <p:nvSpPr>
          <p:cNvPr id="13" name="Turinio vietos rezervavimo ženklas 1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lt-LT" sz="2400" dirty="0" smtClean="0"/>
          </a:p>
          <a:p>
            <a:pPr marL="0" indent="0" algn="ctr">
              <a:buNone/>
            </a:pPr>
            <a:r>
              <a:rPr lang="lt-L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Apsaugos </a:t>
            </a:r>
            <a:r>
              <a:rPr lang="lt-LT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paslaugų modulis </a:t>
            </a:r>
            <a:r>
              <a:rPr lang="lt-L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 </a:t>
            </a:r>
            <a:r>
              <a:rPr lang="lt-LT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poreikius?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7" name="Diagrama 16"/>
          <p:cNvGraphicFramePr/>
          <p:nvPr>
            <p:extLst>
              <p:ext uri="{D42A27DB-BD31-4B8C-83A1-F6EECF244321}">
                <p14:modId xmlns:p14="http://schemas.microsoft.com/office/powerpoint/2010/main" val="230930796"/>
              </p:ext>
            </p:extLst>
          </p:nvPr>
        </p:nvGraphicFramePr>
        <p:xfrm>
          <a:off x="4403188" y="1575581"/>
          <a:ext cx="6889652" cy="4537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52571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 smtClean="0"/>
              <a:t>ARGUMENTAI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4149969" y="1406769"/>
            <a:ext cx="7666893" cy="5289452"/>
          </a:xfrm>
        </p:spPr>
        <p:txBody>
          <a:bodyPr>
            <a:noAutofit/>
          </a:bodyPr>
          <a:lstStyle/>
          <a:p>
            <a:pPr algn="just"/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Trūksta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reikaling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ų paslaugų (pvz. 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reikalingos 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įrangos, siųstuvo, 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įrengimo 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paslaugomis, kamerų 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nuomos ir tiesioginio 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stebėjimo);</a:t>
            </a:r>
          </a:p>
          <a:p>
            <a:pPr algn="just"/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techninės 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įrangos priežiūros ir remonto 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paslaugos tenkina tik iš 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dalies- sistemos remonto yra nurodytas mėnesinis įkainis, tačiau sugedus įrangai yra taikomas 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dar ir  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valandinis įkainis, be to nėra žinomos bent pagrindinių detalių 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kainas. Tiekėjas  pateikia 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itin mažas 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remonto mėnesio įkainius, laimi 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konkursą, o vėliau 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teikia  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detales didesnėmis kainomis, kurias 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 neturi 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galimybių 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įtakoti;</a:t>
            </a:r>
          </a:p>
          <a:p>
            <a:pPr algn="just"/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Painūs ir 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daug laiko 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reikalaujantys 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sąlygų traktavimai;</a:t>
            </a:r>
          </a:p>
          <a:p>
            <a:pPr algn="just"/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Problema – kartais netelpa 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šablone objekto 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aprašymai, reikia 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administratoriaus 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pagalbos;</a:t>
            </a:r>
            <a:endParaRPr lang="lt-LT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Negalima 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sutartyje įrašyti 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sąlygų, kurios yra specifinės, tinkančios 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būtent konkrečiai PO. Pastebėta, 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kad laimėję tiekėjai samdo </a:t>
            </a:r>
            <a:r>
              <a:rPr lang="lt-LT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subteikėjus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nes geografiškai 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įmonei per 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toli 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PO, kuriai teikiama paslauga.</a:t>
            </a:r>
          </a:p>
          <a:p>
            <a:pPr marL="0" indent="0" algn="just">
              <a:buNone/>
            </a:pPr>
            <a:endParaRPr lang="lt-LT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lt-LT" dirty="0" smtClean="0"/>
          </a:p>
          <a:p>
            <a:endParaRPr lang="lt-LT" dirty="0"/>
          </a:p>
          <a:p>
            <a:endParaRPr lang="lt-LT" dirty="0" smtClean="0"/>
          </a:p>
          <a:p>
            <a:r>
              <a:rPr lang="lt-LT" sz="2800" dirty="0" smtClean="0"/>
              <a:t>PERKANČIOSIOS ORGANIZACIJOS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275631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 smtClean="0"/>
              <a:t>Ar tenkina:</a:t>
            </a:r>
            <a:endParaRPr lang="en-US" dirty="0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239151" y="2880359"/>
            <a:ext cx="3418449" cy="3424845"/>
          </a:xfrm>
        </p:spPr>
        <p:txBody>
          <a:bodyPr>
            <a:normAutofit/>
          </a:bodyPr>
          <a:lstStyle/>
          <a:p>
            <a:endParaRPr lang="lt-LT" sz="3200" dirty="0" smtClean="0"/>
          </a:p>
          <a:p>
            <a:r>
              <a:rPr lang="lt-LT" sz="3200" dirty="0" smtClean="0"/>
              <a:t>     PERKANČIOSIOS ORGANIZACIJOS</a:t>
            </a:r>
            <a:endParaRPr lang="en-US" sz="3200" dirty="0"/>
          </a:p>
        </p:txBody>
      </p:sp>
      <p:sp>
        <p:nvSpPr>
          <p:cNvPr id="13" name="Turinio vietos rezervavimo ženklas 1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en-US" sz="2400" dirty="0" smtClean="0"/>
          </a:p>
          <a:p>
            <a:pPr marL="0" indent="0" algn="ctr">
              <a:buNone/>
            </a:pPr>
            <a:r>
              <a:rPr lang="lt-L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CPO LT elektroninio katalogo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apsaugos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modulio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paslaugų kokybė ?</a:t>
            </a:r>
          </a:p>
          <a:p>
            <a:endParaRPr lang="lt-LT" sz="2800" dirty="0" smtClean="0"/>
          </a:p>
          <a:p>
            <a:endParaRPr lang="en-US" sz="2800" dirty="0"/>
          </a:p>
        </p:txBody>
      </p:sp>
      <p:graphicFrame>
        <p:nvGraphicFramePr>
          <p:cNvPr id="17" name="Diagrama 16"/>
          <p:cNvGraphicFramePr/>
          <p:nvPr>
            <p:extLst>
              <p:ext uri="{D42A27DB-BD31-4B8C-83A1-F6EECF244321}">
                <p14:modId xmlns:p14="http://schemas.microsoft.com/office/powerpoint/2010/main" val="4027676518"/>
              </p:ext>
            </p:extLst>
          </p:nvPr>
        </p:nvGraphicFramePr>
        <p:xfrm>
          <a:off x="4403188" y="1983545"/>
          <a:ext cx="6889652" cy="44586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6985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dirty="0" smtClean="0"/>
              <a:t>Pagrindinė</a:t>
            </a:r>
            <a:br>
              <a:rPr lang="lt-LT" dirty="0" smtClean="0"/>
            </a:br>
            <a:r>
              <a:rPr lang="lt-LT" dirty="0" smtClean="0"/>
              <a:t>sutartis</a:t>
            </a:r>
            <a:endParaRPr lang="en-US" dirty="0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225083" y="2880359"/>
            <a:ext cx="3432517" cy="3424845"/>
          </a:xfrm>
        </p:spPr>
        <p:txBody>
          <a:bodyPr>
            <a:normAutofit/>
          </a:bodyPr>
          <a:lstStyle/>
          <a:p>
            <a:endParaRPr lang="lt-LT" sz="3200" dirty="0" smtClean="0"/>
          </a:p>
          <a:p>
            <a:endParaRPr lang="lt-LT" sz="3200" dirty="0"/>
          </a:p>
          <a:p>
            <a:r>
              <a:rPr lang="lt-LT" sz="3200" dirty="0" smtClean="0"/>
              <a:t>     PERKANČIOSIOS ORGANIZACIJOS</a:t>
            </a:r>
            <a:endParaRPr lang="en-US" sz="3200" dirty="0"/>
          </a:p>
        </p:txBody>
      </p:sp>
      <p:sp>
        <p:nvSpPr>
          <p:cNvPr id="13" name="Turinio vietos rezervavimo ženklas 12"/>
          <p:cNvSpPr>
            <a:spLocks noGrp="1"/>
          </p:cNvSpPr>
          <p:nvPr>
            <p:ph idx="1"/>
          </p:nvPr>
        </p:nvSpPr>
        <p:spPr>
          <a:xfrm>
            <a:off x="4768948" y="1336430"/>
            <a:ext cx="6523892" cy="465288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iški</a:t>
            </a:r>
            <a:r>
              <a:rPr lang="lt-L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apsaugos paslaugų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užsakymo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pildymo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procedūra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CPO LT elektroniniame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kataloge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1475698297"/>
              </p:ext>
            </p:extLst>
          </p:nvPr>
        </p:nvGraphicFramePr>
        <p:xfrm>
          <a:off x="4768948" y="2771334"/>
          <a:ext cx="7019778" cy="3533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78094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 smtClean="0"/>
              <a:t>PROBLEMOS 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4642556" y="923431"/>
            <a:ext cx="6492240" cy="5257800"/>
          </a:xfrm>
        </p:spPr>
        <p:txBody>
          <a:bodyPr>
            <a:normAutofit/>
          </a:bodyPr>
          <a:lstStyle/>
          <a:p>
            <a:endParaRPr lang="lt-LT" sz="2200" dirty="0" smtClean="0"/>
          </a:p>
          <a:p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unku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suprasti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sąlygas; 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neaiškios formuluotės, reikia  konsultantų pagalbos; </a:t>
            </a:r>
          </a:p>
          <a:p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painu 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pasirinkti valandų intervalą, reikalingų darbuotojų skaičių, 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reikia konsultantų pagalbos;</a:t>
            </a:r>
          </a:p>
          <a:p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kartai 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neaišku 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koki klavišą paspausti, kad neprisidaryti 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papildomų problemų;</a:t>
            </a:r>
          </a:p>
          <a:p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Turėtų būti galimybė rinktis iš daugiau alternatyvų;</a:t>
            </a:r>
          </a:p>
          <a:p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kai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kurios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elektroninio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katalogo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pozicijos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reikalauja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daug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laiko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paieškos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Gana sudėtinga 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užsakymo 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pildymo 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procedūra;</a:t>
            </a:r>
          </a:p>
          <a:p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Kai 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nepavyksta išsaugoti pildomų 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laukų, 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sunku suprasti ką ne taip 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pildai.</a:t>
            </a:r>
          </a:p>
          <a:p>
            <a:endParaRPr lang="lt-LT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lt-LT" sz="2200" dirty="0" smtClean="0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lt-LT" dirty="0" smtClean="0"/>
          </a:p>
          <a:p>
            <a:r>
              <a:rPr lang="lt-LT" dirty="0" smtClean="0"/>
              <a:t> </a:t>
            </a:r>
            <a:endParaRPr lang="lt-LT" dirty="0"/>
          </a:p>
          <a:p>
            <a:endParaRPr lang="lt-LT" dirty="0" smtClean="0"/>
          </a:p>
          <a:p>
            <a:r>
              <a:rPr lang="lt-LT" sz="2400" dirty="0" smtClean="0"/>
              <a:t>PERKANČIOSIOS   ORGANIZACIJOS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90537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1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00B0F0"/>
      </a:hlink>
      <a:folHlink>
        <a:srgbClr val="B26B02"/>
      </a:folHlink>
    </a:clrScheme>
    <a:fontScheme name="Segoe UI Semibold">
      <a:majorFont>
        <a:latin typeface="Segoe UI Semibold"/>
        <a:ea typeface=""/>
        <a:cs typeface=""/>
      </a:majorFont>
      <a:minorFont>
        <a:latin typeface="Segoe UI Semibold"/>
        <a:ea typeface=""/>
        <a:cs typeface="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9CC26709-368C-4D72-9060-94E5B3FF3CD6}"/>
    </a:ext>
  </a:extLst>
</a:theme>
</file>

<file path=ppt/theme/theme2.xml><?xml version="1.0" encoding="utf-8"?>
<a:theme xmlns:a="http://schemas.openxmlformats.org/drawingml/2006/main" name="Office Theme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Arial">
      <a:majorFont>
        <a:latin typeface="Arial" panose="020B0604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Arial">
      <a:majorFont>
        <a:latin typeface="Arial" panose="020B0604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3E24EA9C-70A4-43E8-A40F-9E8D971C57A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804</Words>
  <Application>Microsoft Office PowerPoint</Application>
  <PresentationFormat>Custom</PresentationFormat>
  <Paragraphs>158</Paragraphs>
  <Slides>21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Retrospect</vt:lpstr>
      <vt:lpstr>Apsaugos paslaugų   MODULIO PO ir TIEKĖJŲ APKLAUSA  </vt:lpstr>
      <vt:lpstr>respondentai</vt:lpstr>
      <vt:lpstr>Ar tenkina:</vt:lpstr>
      <vt:lpstr>Paslaugų rūšys:</vt:lpstr>
      <vt:lpstr>Ar tenkina:</vt:lpstr>
      <vt:lpstr>ARGUMENTAI</vt:lpstr>
      <vt:lpstr>Ar tenkina:</vt:lpstr>
      <vt:lpstr>Pagrindinė sutartis</vt:lpstr>
      <vt:lpstr>PROBLEMOS </vt:lpstr>
      <vt:lpstr>PO pirkimo būdo vertinimas </vt:lpstr>
      <vt:lpstr>EKONOMINIO NAUDINGUMO KRITERIJAI</vt:lpstr>
      <vt:lpstr>Ekonominio naudingumo kriterijaus taikymas</vt:lpstr>
      <vt:lpstr>Tiekėjų parduodamų PASLAUGŲ  per CPO LT  Dalis visoje  apyvartoje</vt:lpstr>
      <vt:lpstr>Pagrindinė sutartis</vt:lpstr>
      <vt:lpstr>verTInimas</vt:lpstr>
      <vt:lpstr>Ar kyla problemų įgyvendinant parindinės sutarties  sąlygas  </vt:lpstr>
      <vt:lpstr>PROBLEMOS </vt:lpstr>
      <vt:lpstr>Pagrindinė sutartis</vt:lpstr>
      <vt:lpstr>Komunikavimas su CPO LT</vt:lpstr>
      <vt:lpstr>KOMUNIKAVIMAS SU CPO LT</vt:lpstr>
      <vt:lpstr>Ačiū už dėmesį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2017-07-01T07:42:04Z</dcterms:created>
  <dcterms:modified xsi:type="dcterms:W3CDTF">2017-12-05T11:18:46Z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TC034605589991</vt:lpwstr>
  </property>
</Properties>
</file>