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98" r:id="rId5"/>
  </p:sldMasterIdLst>
  <p:notesMasterIdLst>
    <p:notesMasterId r:id="rId13"/>
  </p:notesMasterIdLst>
  <p:handoutMasterIdLst>
    <p:handoutMasterId r:id="rId14"/>
  </p:handoutMasterIdLst>
  <p:sldIdLst>
    <p:sldId id="482" r:id="rId6"/>
    <p:sldId id="301" r:id="rId7"/>
    <p:sldId id="715" r:id="rId8"/>
    <p:sldId id="1136" r:id="rId9"/>
    <p:sldId id="1134" r:id="rId10"/>
    <p:sldId id="1137" r:id="rId11"/>
    <p:sldId id="1138" r:id="rId12"/>
  </p:sldIdLst>
  <p:sldSz cx="12192000" cy="6858000"/>
  <p:notesSz cx="9872663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CEEF"/>
    <a:srgbClr val="D1E7F6"/>
    <a:srgbClr val="FFFF99"/>
    <a:srgbClr val="FF7757"/>
    <a:srgbClr val="99FF99"/>
    <a:srgbClr val="FC6E04"/>
    <a:srgbClr val="0482BF"/>
    <a:srgbClr val="FF8086"/>
    <a:srgbClr val="EB6771"/>
    <a:srgbClr val="FD7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68498625483707E-2"/>
          <c:y val="3.9278247442274754E-2"/>
          <c:w val="0.89663002749032583"/>
          <c:h val="0.92144350511545048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B4E-424E-97CD-33C4B0B4462F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B4E-424E-97CD-33C4B0B4462F}"/>
              </c:ext>
            </c:extLst>
          </c:dPt>
          <c:dPt>
            <c:idx val="2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B4E-424E-97CD-33C4B0B4462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90</c:v>
                </c:pt>
                <c:pt idx="1">
                  <c:v>5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4E-424E-97CD-33C4B0B446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26"/>
        <c:holeSize val="69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4279048" cy="341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1385" y="3"/>
            <a:ext cx="4279048" cy="341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E299B-B49F-492A-B050-32BE3D13A480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7" y="6456400"/>
            <a:ext cx="4279048" cy="341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1385" y="6456400"/>
            <a:ext cx="4279048" cy="341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A68C8-6FBE-4410-989D-5EE12FF12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30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230" y="2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A41D0-9421-44EA-A2D4-835C236B42D8}" type="datetimeFigureOut">
              <a:rPr lang="lt-LT" smtClean="0"/>
              <a:pPr/>
              <a:t>2021-12-01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849313"/>
            <a:ext cx="407828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9" y="3271381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4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230" y="6456614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42BF6C-E9E9-4625-B8F0-D99CB28F8478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7043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02190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05485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dirty="0"/>
              <a:t>Įtraukdami į pirkimo konstravimo procesą PO, tiekėjus, institucijas padarėme subalansuotas pirkimo sąlygas, kurios tenkina visas suinteresuotas šalis.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42BF6C-E9E9-4625-B8F0-D99CB28F8478}" type="slidenum">
              <a:rPr lang="lt-LT" smtClean="0"/>
              <a:pPr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9299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3708" y="284671"/>
            <a:ext cx="1955707" cy="117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72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730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547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5610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70868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3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10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5155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536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85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5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6710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43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121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952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026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24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48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72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406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993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4812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574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13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5764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93766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9CB6CF-1992-4116-97DA-1AA159B02BFE}" type="slidenum">
              <a:rPr lang="lt-LT" smtClean="0"/>
              <a:pPr/>
              <a:t>‹#›</a:t>
            </a:fld>
            <a:endParaRPr lang="lt-L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http://sc.bns.lt/logos/1/20170128193914_cpo-logo-LT-RGB-600px.png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3970" y="286603"/>
            <a:ext cx="1363419" cy="818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92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97" r:id="rId12"/>
    <p:sldLayoutId id="2147483725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691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6979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5267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35558" indent="-2857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D0BB1-F4AB-46CE-9B6B-8FD615A2915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543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BDFF7DD9-A46F-49A5-92C3-143ED8370602}"/>
              </a:ext>
            </a:extLst>
          </p:cNvPr>
          <p:cNvSpPr txBox="1"/>
          <p:nvPr/>
        </p:nvSpPr>
        <p:spPr>
          <a:xfrm>
            <a:off x="805049" y="2530532"/>
            <a:ext cx="10789920" cy="13771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2500"/>
          </a:bodyPr>
          <a:lstStyle/>
          <a:p>
            <a:pPr>
              <a:lnSpc>
                <a:spcPct val="85000"/>
              </a:lnSpc>
              <a:spcBef>
                <a:spcPct val="0"/>
              </a:spcBef>
              <a:spcAft>
                <a:spcPts val="600"/>
              </a:spcAft>
            </a:pPr>
            <a:r>
              <a:rPr lang="lt-LT" sz="4800" b="0" kern="1200" cap="all" spc="-5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Saulės elektrinės dalies, esančios nutolusiame saulės parke, PIRKIMAS</a:t>
            </a:r>
            <a:endParaRPr lang="en-US" sz="4800" b="0" kern="1200" cap="all" spc="-50" baseline="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37022B-1C9C-4275-B2DB-D026474C0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7" name="Slide Number Placeholder 3">
            <a:extLst>
              <a:ext uri="{FF2B5EF4-FFF2-40B4-BE49-F238E27FC236}">
                <a16:creationId xmlns:a16="http://schemas.microsoft.com/office/drawing/2014/main" id="{0A792B50-FF90-4629-95E9-29E1EAA7E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B69CB6CF-1992-4116-97DA-1AA159B02BFE}" type="slidenum">
              <a:rPr lang="lt-LT" smtClean="0"/>
              <a:pPr>
                <a:spcAft>
                  <a:spcPts val="600"/>
                </a:spcAft>
              </a:pPr>
              <a:t>1</a:t>
            </a:fld>
            <a:endParaRPr lang="lt-L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C9C81B-0394-4051-A770-5E800D1D4A2A}"/>
              </a:ext>
            </a:extLst>
          </p:cNvPr>
          <p:cNvSpPr/>
          <p:nvPr/>
        </p:nvSpPr>
        <p:spPr>
          <a:xfrm>
            <a:off x="441427" y="5613233"/>
            <a:ext cx="13869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/>
            <a:r>
              <a:rPr lang="lt-LT" altLang="lt-LT" sz="2000" dirty="0"/>
              <a:t>2021 12 03</a:t>
            </a:r>
            <a:endParaRPr lang="lt-LT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22D4D5E-CA71-4DCE-A4DD-7B1C5E9A4283}"/>
              </a:ext>
            </a:extLst>
          </p:cNvPr>
          <p:cNvSpPr txBox="1"/>
          <p:nvPr/>
        </p:nvSpPr>
        <p:spPr>
          <a:xfrm>
            <a:off x="5209309" y="5151568"/>
            <a:ext cx="6096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1219170"/>
            <a:r>
              <a:rPr lang="lt-LT" sz="2000" dirty="0"/>
              <a:t>Mindaugas Žiukas</a:t>
            </a:r>
          </a:p>
          <a:p>
            <a:pPr algn="r" defTabSz="1219170"/>
            <a:r>
              <a:rPr lang="lt-LT" dirty="0"/>
              <a:t>Statybų srities pirkimų </a:t>
            </a:r>
          </a:p>
          <a:p>
            <a:pPr algn="r" defTabSz="1219170"/>
            <a:r>
              <a:rPr lang="lt-LT" dirty="0"/>
              <a:t>skyriaus vadovas</a:t>
            </a:r>
          </a:p>
        </p:txBody>
      </p:sp>
    </p:spTree>
    <p:extLst>
      <p:ext uri="{BB962C8B-B14F-4D97-AF65-F5344CB8AC3E}">
        <p14:creationId xmlns:p14="http://schemas.microsoft.com/office/powerpoint/2010/main" val="2599519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438635" y="148219"/>
            <a:ext cx="10294937" cy="828675"/>
          </a:xfrm>
        </p:spPr>
        <p:txBody>
          <a:bodyPr>
            <a:normAutofit/>
          </a:bodyPr>
          <a:lstStyle/>
          <a:p>
            <a:pPr algn="ctr"/>
            <a:r>
              <a:rPr lang="lt-LT" dirty="0"/>
              <a:t>KODĖL SAULĖS PARKAI</a:t>
            </a:r>
            <a:endParaRPr lang="en-US" dirty="0"/>
          </a:p>
        </p:txBody>
      </p:sp>
      <p:sp>
        <p:nvSpPr>
          <p:cNvPr id="9" name="Freeform 40">
            <a:extLst>
              <a:ext uri="{FF2B5EF4-FFF2-40B4-BE49-F238E27FC236}">
                <a16:creationId xmlns:a16="http://schemas.microsoft.com/office/drawing/2014/main" id="{7F40D161-2F57-4FC4-8CBA-ED462D027624}"/>
              </a:ext>
            </a:extLst>
          </p:cNvPr>
          <p:cNvSpPr>
            <a:spLocks noEditPoints="1"/>
          </p:cNvSpPr>
          <p:nvPr/>
        </p:nvSpPr>
        <p:spPr bwMode="auto">
          <a:xfrm>
            <a:off x="2092078" y="2202252"/>
            <a:ext cx="435656" cy="567536"/>
          </a:xfrm>
          <a:custGeom>
            <a:avLst/>
            <a:gdLst>
              <a:gd name="T0" fmla="*/ 283 w 283"/>
              <a:gd name="T1" fmla="*/ 46 h 369"/>
              <a:gd name="T2" fmla="*/ 0 w 283"/>
              <a:gd name="T3" fmla="*/ 46 h 369"/>
              <a:gd name="T4" fmla="*/ 10 w 283"/>
              <a:gd name="T5" fmla="*/ 133 h 369"/>
              <a:gd name="T6" fmla="*/ 0 w 283"/>
              <a:gd name="T7" fmla="*/ 219 h 369"/>
              <a:gd name="T8" fmla="*/ 0 w 283"/>
              <a:gd name="T9" fmla="*/ 253 h 369"/>
              <a:gd name="T10" fmla="*/ 142 w 283"/>
              <a:gd name="T11" fmla="*/ 369 h 369"/>
              <a:gd name="T12" fmla="*/ 283 w 283"/>
              <a:gd name="T13" fmla="*/ 253 h 369"/>
              <a:gd name="T14" fmla="*/ 283 w 283"/>
              <a:gd name="T15" fmla="*/ 219 h 369"/>
              <a:gd name="T16" fmla="*/ 274 w 283"/>
              <a:gd name="T17" fmla="*/ 133 h 369"/>
              <a:gd name="T18" fmla="*/ 274 w 283"/>
              <a:gd name="T19" fmla="*/ 323 h 369"/>
              <a:gd name="T20" fmla="*/ 10 w 283"/>
              <a:gd name="T21" fmla="*/ 323 h 369"/>
              <a:gd name="T22" fmla="*/ 142 w 283"/>
              <a:gd name="T23" fmla="*/ 299 h 369"/>
              <a:gd name="T24" fmla="*/ 274 w 283"/>
              <a:gd name="T25" fmla="*/ 323 h 369"/>
              <a:gd name="T26" fmla="*/ 10 w 283"/>
              <a:gd name="T27" fmla="*/ 253 h 369"/>
              <a:gd name="T28" fmla="*/ 142 w 283"/>
              <a:gd name="T29" fmla="*/ 265 h 369"/>
              <a:gd name="T30" fmla="*/ 274 w 283"/>
              <a:gd name="T31" fmla="*/ 253 h 369"/>
              <a:gd name="T32" fmla="*/ 274 w 283"/>
              <a:gd name="T33" fmla="*/ 219 h 369"/>
              <a:gd name="T34" fmla="*/ 263 w 283"/>
              <a:gd name="T35" fmla="*/ 233 h 369"/>
              <a:gd name="T36" fmla="*/ 20 w 283"/>
              <a:gd name="T37" fmla="*/ 233 h 369"/>
              <a:gd name="T38" fmla="*/ 10 w 283"/>
              <a:gd name="T39" fmla="*/ 219 h 369"/>
              <a:gd name="T40" fmla="*/ 142 w 283"/>
              <a:gd name="T41" fmla="*/ 195 h 369"/>
              <a:gd name="T42" fmla="*/ 274 w 283"/>
              <a:gd name="T43" fmla="*/ 219 h 369"/>
              <a:gd name="T44" fmla="*/ 10 w 283"/>
              <a:gd name="T45" fmla="*/ 150 h 369"/>
              <a:gd name="T46" fmla="*/ 142 w 283"/>
              <a:gd name="T47" fmla="*/ 161 h 369"/>
              <a:gd name="T48" fmla="*/ 274 w 283"/>
              <a:gd name="T49" fmla="*/ 150 h 369"/>
              <a:gd name="T50" fmla="*/ 274 w 283"/>
              <a:gd name="T51" fmla="*/ 115 h 369"/>
              <a:gd name="T52" fmla="*/ 263 w 283"/>
              <a:gd name="T53" fmla="*/ 129 h 369"/>
              <a:gd name="T54" fmla="*/ 21 w 283"/>
              <a:gd name="T55" fmla="*/ 129 h 369"/>
              <a:gd name="T56" fmla="*/ 10 w 283"/>
              <a:gd name="T57" fmla="*/ 115 h 369"/>
              <a:gd name="T58" fmla="*/ 142 w 283"/>
              <a:gd name="T59" fmla="*/ 92 h 369"/>
              <a:gd name="T60" fmla="*/ 274 w 283"/>
              <a:gd name="T61" fmla="*/ 115 h 369"/>
              <a:gd name="T62" fmla="*/ 10 w 283"/>
              <a:gd name="T63" fmla="*/ 46 h 369"/>
              <a:gd name="T64" fmla="*/ 274 w 283"/>
              <a:gd name="T65" fmla="*/ 46 h 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83" h="369">
                <a:moveTo>
                  <a:pt x="283" y="115"/>
                </a:moveTo>
                <a:cubicBezTo>
                  <a:pt x="283" y="46"/>
                  <a:pt x="283" y="46"/>
                  <a:pt x="283" y="46"/>
                </a:cubicBezTo>
                <a:cubicBezTo>
                  <a:pt x="283" y="16"/>
                  <a:pt x="210" y="0"/>
                  <a:pt x="142" y="0"/>
                </a:cubicBezTo>
                <a:cubicBezTo>
                  <a:pt x="73" y="0"/>
                  <a:pt x="0" y="16"/>
                  <a:pt x="0" y="46"/>
                </a:cubicBezTo>
                <a:cubicBezTo>
                  <a:pt x="0" y="115"/>
                  <a:pt x="0" y="115"/>
                  <a:pt x="0" y="115"/>
                </a:cubicBezTo>
                <a:cubicBezTo>
                  <a:pt x="0" y="122"/>
                  <a:pt x="4" y="128"/>
                  <a:pt x="10" y="133"/>
                </a:cubicBezTo>
                <a:cubicBezTo>
                  <a:pt x="3" y="138"/>
                  <a:pt x="0" y="144"/>
                  <a:pt x="0" y="150"/>
                </a:cubicBezTo>
                <a:cubicBezTo>
                  <a:pt x="0" y="219"/>
                  <a:pt x="0" y="219"/>
                  <a:pt x="0" y="219"/>
                </a:cubicBezTo>
                <a:cubicBezTo>
                  <a:pt x="0" y="226"/>
                  <a:pt x="4" y="231"/>
                  <a:pt x="10" y="236"/>
                </a:cubicBezTo>
                <a:cubicBezTo>
                  <a:pt x="3" y="242"/>
                  <a:pt x="0" y="247"/>
                  <a:pt x="0" y="253"/>
                </a:cubicBezTo>
                <a:cubicBezTo>
                  <a:pt x="0" y="323"/>
                  <a:pt x="0" y="323"/>
                  <a:pt x="0" y="323"/>
                </a:cubicBezTo>
                <a:cubicBezTo>
                  <a:pt x="0" y="353"/>
                  <a:pt x="73" y="369"/>
                  <a:pt x="142" y="369"/>
                </a:cubicBezTo>
                <a:cubicBezTo>
                  <a:pt x="210" y="369"/>
                  <a:pt x="283" y="353"/>
                  <a:pt x="283" y="323"/>
                </a:cubicBezTo>
                <a:cubicBezTo>
                  <a:pt x="283" y="253"/>
                  <a:pt x="283" y="253"/>
                  <a:pt x="283" y="253"/>
                </a:cubicBezTo>
                <a:cubicBezTo>
                  <a:pt x="283" y="247"/>
                  <a:pt x="280" y="242"/>
                  <a:pt x="274" y="236"/>
                </a:cubicBezTo>
                <a:cubicBezTo>
                  <a:pt x="280" y="231"/>
                  <a:pt x="283" y="226"/>
                  <a:pt x="283" y="219"/>
                </a:cubicBezTo>
                <a:cubicBezTo>
                  <a:pt x="283" y="150"/>
                  <a:pt x="283" y="150"/>
                  <a:pt x="283" y="150"/>
                </a:cubicBezTo>
                <a:cubicBezTo>
                  <a:pt x="283" y="144"/>
                  <a:pt x="280" y="138"/>
                  <a:pt x="274" y="133"/>
                </a:cubicBezTo>
                <a:cubicBezTo>
                  <a:pt x="280" y="128"/>
                  <a:pt x="283" y="122"/>
                  <a:pt x="283" y="115"/>
                </a:cubicBezTo>
                <a:close/>
                <a:moveTo>
                  <a:pt x="274" y="323"/>
                </a:moveTo>
                <a:cubicBezTo>
                  <a:pt x="274" y="340"/>
                  <a:pt x="220" y="359"/>
                  <a:pt x="142" y="359"/>
                </a:cubicBezTo>
                <a:cubicBezTo>
                  <a:pt x="64" y="359"/>
                  <a:pt x="10" y="340"/>
                  <a:pt x="10" y="323"/>
                </a:cubicBezTo>
                <a:cubicBezTo>
                  <a:pt x="10" y="271"/>
                  <a:pt x="10" y="271"/>
                  <a:pt x="10" y="271"/>
                </a:cubicBezTo>
                <a:cubicBezTo>
                  <a:pt x="31" y="289"/>
                  <a:pt x="88" y="299"/>
                  <a:pt x="142" y="299"/>
                </a:cubicBezTo>
                <a:cubicBezTo>
                  <a:pt x="196" y="299"/>
                  <a:pt x="252" y="289"/>
                  <a:pt x="274" y="271"/>
                </a:cubicBezTo>
                <a:lnTo>
                  <a:pt x="274" y="323"/>
                </a:lnTo>
                <a:close/>
                <a:moveTo>
                  <a:pt x="142" y="290"/>
                </a:moveTo>
                <a:cubicBezTo>
                  <a:pt x="64" y="290"/>
                  <a:pt x="10" y="271"/>
                  <a:pt x="10" y="253"/>
                </a:cubicBezTo>
                <a:cubicBezTo>
                  <a:pt x="10" y="249"/>
                  <a:pt x="14" y="245"/>
                  <a:pt x="18" y="242"/>
                </a:cubicBezTo>
                <a:cubicBezTo>
                  <a:pt x="43" y="257"/>
                  <a:pt x="94" y="265"/>
                  <a:pt x="142" y="265"/>
                </a:cubicBezTo>
                <a:cubicBezTo>
                  <a:pt x="190" y="265"/>
                  <a:pt x="240" y="257"/>
                  <a:pt x="266" y="242"/>
                </a:cubicBezTo>
                <a:cubicBezTo>
                  <a:pt x="270" y="245"/>
                  <a:pt x="274" y="249"/>
                  <a:pt x="274" y="253"/>
                </a:cubicBezTo>
                <a:cubicBezTo>
                  <a:pt x="274" y="271"/>
                  <a:pt x="220" y="290"/>
                  <a:pt x="142" y="290"/>
                </a:cubicBezTo>
                <a:close/>
                <a:moveTo>
                  <a:pt x="274" y="219"/>
                </a:moveTo>
                <a:cubicBezTo>
                  <a:pt x="274" y="223"/>
                  <a:pt x="271" y="228"/>
                  <a:pt x="264" y="232"/>
                </a:cubicBezTo>
                <a:cubicBezTo>
                  <a:pt x="264" y="232"/>
                  <a:pt x="264" y="232"/>
                  <a:pt x="263" y="233"/>
                </a:cubicBezTo>
                <a:cubicBezTo>
                  <a:pt x="244" y="245"/>
                  <a:pt x="199" y="255"/>
                  <a:pt x="142" y="255"/>
                </a:cubicBezTo>
                <a:cubicBezTo>
                  <a:pt x="84" y="255"/>
                  <a:pt x="40" y="245"/>
                  <a:pt x="20" y="233"/>
                </a:cubicBezTo>
                <a:cubicBezTo>
                  <a:pt x="20" y="232"/>
                  <a:pt x="20" y="232"/>
                  <a:pt x="19" y="232"/>
                </a:cubicBezTo>
                <a:cubicBezTo>
                  <a:pt x="13" y="228"/>
                  <a:pt x="10" y="223"/>
                  <a:pt x="10" y="219"/>
                </a:cubicBezTo>
                <a:cubicBezTo>
                  <a:pt x="10" y="167"/>
                  <a:pt x="10" y="167"/>
                  <a:pt x="10" y="167"/>
                </a:cubicBezTo>
                <a:cubicBezTo>
                  <a:pt x="31" y="186"/>
                  <a:pt x="88" y="195"/>
                  <a:pt x="142" y="195"/>
                </a:cubicBezTo>
                <a:cubicBezTo>
                  <a:pt x="196" y="195"/>
                  <a:pt x="252" y="186"/>
                  <a:pt x="274" y="167"/>
                </a:cubicBezTo>
                <a:lnTo>
                  <a:pt x="274" y="219"/>
                </a:lnTo>
                <a:close/>
                <a:moveTo>
                  <a:pt x="142" y="186"/>
                </a:moveTo>
                <a:cubicBezTo>
                  <a:pt x="64" y="186"/>
                  <a:pt x="10" y="167"/>
                  <a:pt x="10" y="150"/>
                </a:cubicBezTo>
                <a:cubicBezTo>
                  <a:pt x="10" y="145"/>
                  <a:pt x="14" y="141"/>
                  <a:pt x="18" y="138"/>
                </a:cubicBezTo>
                <a:cubicBezTo>
                  <a:pt x="43" y="153"/>
                  <a:pt x="94" y="161"/>
                  <a:pt x="142" y="161"/>
                </a:cubicBezTo>
                <a:cubicBezTo>
                  <a:pt x="190" y="161"/>
                  <a:pt x="240" y="153"/>
                  <a:pt x="266" y="138"/>
                </a:cubicBezTo>
                <a:cubicBezTo>
                  <a:pt x="270" y="141"/>
                  <a:pt x="274" y="145"/>
                  <a:pt x="274" y="150"/>
                </a:cubicBezTo>
                <a:cubicBezTo>
                  <a:pt x="274" y="167"/>
                  <a:pt x="220" y="186"/>
                  <a:pt x="142" y="186"/>
                </a:cubicBezTo>
                <a:close/>
                <a:moveTo>
                  <a:pt x="274" y="115"/>
                </a:moveTo>
                <a:cubicBezTo>
                  <a:pt x="274" y="120"/>
                  <a:pt x="271" y="124"/>
                  <a:pt x="264" y="128"/>
                </a:cubicBezTo>
                <a:cubicBezTo>
                  <a:pt x="264" y="128"/>
                  <a:pt x="263" y="129"/>
                  <a:pt x="263" y="129"/>
                </a:cubicBezTo>
                <a:cubicBezTo>
                  <a:pt x="243" y="142"/>
                  <a:pt x="199" y="152"/>
                  <a:pt x="142" y="152"/>
                </a:cubicBezTo>
                <a:cubicBezTo>
                  <a:pt x="85" y="152"/>
                  <a:pt x="40" y="142"/>
                  <a:pt x="21" y="129"/>
                </a:cubicBezTo>
                <a:cubicBezTo>
                  <a:pt x="20" y="129"/>
                  <a:pt x="20" y="128"/>
                  <a:pt x="19" y="128"/>
                </a:cubicBezTo>
                <a:cubicBezTo>
                  <a:pt x="13" y="124"/>
                  <a:pt x="10" y="120"/>
                  <a:pt x="10" y="115"/>
                </a:cubicBezTo>
                <a:cubicBezTo>
                  <a:pt x="10" y="63"/>
                  <a:pt x="10" y="63"/>
                  <a:pt x="10" y="63"/>
                </a:cubicBezTo>
                <a:cubicBezTo>
                  <a:pt x="31" y="82"/>
                  <a:pt x="88" y="92"/>
                  <a:pt x="142" y="92"/>
                </a:cubicBezTo>
                <a:cubicBezTo>
                  <a:pt x="196" y="92"/>
                  <a:pt x="252" y="82"/>
                  <a:pt x="274" y="63"/>
                </a:cubicBezTo>
                <a:lnTo>
                  <a:pt x="274" y="115"/>
                </a:lnTo>
                <a:close/>
                <a:moveTo>
                  <a:pt x="142" y="82"/>
                </a:moveTo>
                <a:cubicBezTo>
                  <a:pt x="64" y="82"/>
                  <a:pt x="10" y="63"/>
                  <a:pt x="10" y="46"/>
                </a:cubicBezTo>
                <a:cubicBezTo>
                  <a:pt x="10" y="29"/>
                  <a:pt x="64" y="10"/>
                  <a:pt x="142" y="10"/>
                </a:cubicBezTo>
                <a:cubicBezTo>
                  <a:pt x="220" y="10"/>
                  <a:pt x="274" y="29"/>
                  <a:pt x="274" y="46"/>
                </a:cubicBezTo>
                <a:cubicBezTo>
                  <a:pt x="274" y="63"/>
                  <a:pt x="220" y="82"/>
                  <a:pt x="142" y="8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3815D5-ACB2-4EE6-92ED-87358F7132D6}"/>
              </a:ext>
            </a:extLst>
          </p:cNvPr>
          <p:cNvCxnSpPr>
            <a:stCxn id="51" idx="7"/>
            <a:endCxn id="24" idx="3"/>
          </p:cNvCxnSpPr>
          <p:nvPr/>
        </p:nvCxnSpPr>
        <p:spPr>
          <a:xfrm flipV="1">
            <a:off x="4181996" y="2455391"/>
            <a:ext cx="2893920" cy="2848543"/>
          </a:xfrm>
          <a:prstGeom prst="line">
            <a:avLst/>
          </a:prstGeom>
          <a:ln w="12700" cmpd="sng">
            <a:solidFill>
              <a:schemeClr val="tx1">
                <a:lumMod val="65000"/>
                <a:alpha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2C7CAB0-5C84-4E16-9F15-E3BB0E23698A}"/>
              </a:ext>
            </a:extLst>
          </p:cNvPr>
          <p:cNvGrpSpPr/>
          <p:nvPr/>
        </p:nvGrpSpPr>
        <p:grpSpPr>
          <a:xfrm>
            <a:off x="4386275" y="3871259"/>
            <a:ext cx="1199829" cy="1199829"/>
            <a:chOff x="4839036" y="3613807"/>
            <a:chExt cx="1199829" cy="119982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610883E-8D61-47F2-B521-92CA218BD372}"/>
                </a:ext>
              </a:extLst>
            </p:cNvPr>
            <p:cNvSpPr/>
            <p:nvPr/>
          </p:nvSpPr>
          <p:spPr>
            <a:xfrm>
              <a:off x="4839036" y="3613807"/>
              <a:ext cx="1199829" cy="119982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grpSp>
          <p:nvGrpSpPr>
            <p:cNvPr id="14" name="Group 8">
              <a:extLst>
                <a:ext uri="{FF2B5EF4-FFF2-40B4-BE49-F238E27FC236}">
                  <a16:creationId xmlns:a16="http://schemas.microsoft.com/office/drawing/2014/main" id="{1252EFF3-4D1E-4F10-8634-FD1ECF084A8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208372" y="3963727"/>
              <a:ext cx="461160" cy="499992"/>
              <a:chOff x="2853" y="1431"/>
              <a:chExt cx="190" cy="206"/>
            </a:xfrm>
          </p:grpSpPr>
          <p:sp>
            <p:nvSpPr>
              <p:cNvPr id="16" name="Freeform 9">
                <a:extLst>
                  <a:ext uri="{FF2B5EF4-FFF2-40B4-BE49-F238E27FC236}">
                    <a16:creationId xmlns:a16="http://schemas.microsoft.com/office/drawing/2014/main" id="{4B0F541F-BBED-4AD8-AE21-4796726384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6" y="1450"/>
                <a:ext cx="84" cy="0"/>
              </a:xfrm>
              <a:custGeom>
                <a:avLst/>
                <a:gdLst>
                  <a:gd name="T0" fmla="*/ 0 w 785"/>
                  <a:gd name="T1" fmla="*/ 0 w 785"/>
                  <a:gd name="T2" fmla="*/ 785 w 78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785">
                    <a:moveTo>
                      <a:pt x="0" y="0"/>
                    </a:moveTo>
                    <a:lnTo>
                      <a:pt x="0" y="0"/>
                    </a:lnTo>
                    <a:lnTo>
                      <a:pt x="785" y="0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18" name="Freeform 10">
                <a:extLst>
                  <a:ext uri="{FF2B5EF4-FFF2-40B4-BE49-F238E27FC236}">
                    <a16:creationId xmlns:a16="http://schemas.microsoft.com/office/drawing/2014/main" id="{6F0F6966-AE8D-4B3A-A977-BEF1BD30E0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3" y="1450"/>
                <a:ext cx="190" cy="187"/>
              </a:xfrm>
              <a:custGeom>
                <a:avLst/>
                <a:gdLst>
                  <a:gd name="T0" fmla="*/ 1427 w 1778"/>
                  <a:gd name="T1" fmla="*/ 0 h 1745"/>
                  <a:gd name="T2" fmla="*/ 1427 w 1778"/>
                  <a:gd name="T3" fmla="*/ 0 h 1745"/>
                  <a:gd name="T4" fmla="*/ 1778 w 1778"/>
                  <a:gd name="T5" fmla="*/ 0 h 1745"/>
                  <a:gd name="T6" fmla="*/ 1778 w 1778"/>
                  <a:gd name="T7" fmla="*/ 1745 h 1745"/>
                  <a:gd name="T8" fmla="*/ 0 w 1778"/>
                  <a:gd name="T9" fmla="*/ 1745 h 1745"/>
                  <a:gd name="T10" fmla="*/ 0 w 1778"/>
                  <a:gd name="T11" fmla="*/ 0 h 1745"/>
                  <a:gd name="T12" fmla="*/ 350 w 1778"/>
                  <a:gd name="T13" fmla="*/ 0 h 17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78" h="1745">
                    <a:moveTo>
                      <a:pt x="1427" y="0"/>
                    </a:moveTo>
                    <a:lnTo>
                      <a:pt x="1427" y="0"/>
                    </a:lnTo>
                    <a:lnTo>
                      <a:pt x="1778" y="0"/>
                    </a:lnTo>
                    <a:lnTo>
                      <a:pt x="1778" y="1745"/>
                    </a:lnTo>
                    <a:lnTo>
                      <a:pt x="0" y="1745"/>
                    </a:lnTo>
                    <a:lnTo>
                      <a:pt x="0" y="0"/>
                    </a:lnTo>
                    <a:lnTo>
                      <a:pt x="350" y="0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19" name="Freeform 11">
                <a:extLst>
                  <a:ext uri="{FF2B5EF4-FFF2-40B4-BE49-F238E27FC236}">
                    <a16:creationId xmlns:a16="http://schemas.microsoft.com/office/drawing/2014/main" id="{A538BD86-385A-444C-8449-E0B5401ED0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3" y="1494"/>
                <a:ext cx="190" cy="0"/>
              </a:xfrm>
              <a:custGeom>
                <a:avLst/>
                <a:gdLst>
                  <a:gd name="T0" fmla="*/ 0 w 1778"/>
                  <a:gd name="T1" fmla="*/ 0 w 1778"/>
                  <a:gd name="T2" fmla="*/ 1778 w 177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778">
                    <a:moveTo>
                      <a:pt x="0" y="0"/>
                    </a:moveTo>
                    <a:lnTo>
                      <a:pt x="0" y="0"/>
                    </a:lnTo>
                    <a:lnTo>
                      <a:pt x="1778" y="0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0" name="Freeform 12">
                <a:extLst>
                  <a:ext uri="{FF2B5EF4-FFF2-40B4-BE49-F238E27FC236}">
                    <a16:creationId xmlns:a16="http://schemas.microsoft.com/office/drawing/2014/main" id="{B8B5EDEA-6690-4930-8C41-F6BEFA1EB8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0" y="1431"/>
                <a:ext cx="16" cy="38"/>
              </a:xfrm>
              <a:custGeom>
                <a:avLst/>
                <a:gdLst>
                  <a:gd name="T0" fmla="*/ 0 w 146"/>
                  <a:gd name="T1" fmla="*/ 73 h 356"/>
                  <a:gd name="T2" fmla="*/ 0 w 146"/>
                  <a:gd name="T3" fmla="*/ 73 h 356"/>
                  <a:gd name="T4" fmla="*/ 73 w 146"/>
                  <a:gd name="T5" fmla="*/ 0 h 356"/>
                  <a:gd name="T6" fmla="*/ 146 w 146"/>
                  <a:gd name="T7" fmla="*/ 73 h 356"/>
                  <a:gd name="T8" fmla="*/ 146 w 146"/>
                  <a:gd name="T9" fmla="*/ 283 h 356"/>
                  <a:gd name="T10" fmla="*/ 73 w 146"/>
                  <a:gd name="T11" fmla="*/ 356 h 356"/>
                  <a:gd name="T12" fmla="*/ 0 w 146"/>
                  <a:gd name="T13" fmla="*/ 283 h 356"/>
                  <a:gd name="T14" fmla="*/ 0 w 146"/>
                  <a:gd name="T15" fmla="*/ 73 h 356"/>
                  <a:gd name="T16" fmla="*/ 0 w 146"/>
                  <a:gd name="T17" fmla="*/ 73 h 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" h="356">
                    <a:moveTo>
                      <a:pt x="0" y="73"/>
                    </a:moveTo>
                    <a:lnTo>
                      <a:pt x="0" y="73"/>
                    </a:lnTo>
                    <a:cubicBezTo>
                      <a:pt x="0" y="33"/>
                      <a:pt x="32" y="0"/>
                      <a:pt x="73" y="0"/>
                    </a:cubicBezTo>
                    <a:cubicBezTo>
                      <a:pt x="113" y="0"/>
                      <a:pt x="146" y="33"/>
                      <a:pt x="146" y="73"/>
                    </a:cubicBezTo>
                    <a:lnTo>
                      <a:pt x="146" y="283"/>
                    </a:lnTo>
                    <a:cubicBezTo>
                      <a:pt x="146" y="323"/>
                      <a:pt x="113" y="356"/>
                      <a:pt x="73" y="356"/>
                    </a:cubicBezTo>
                    <a:cubicBezTo>
                      <a:pt x="32" y="356"/>
                      <a:pt x="0" y="323"/>
                      <a:pt x="0" y="283"/>
                    </a:cubicBezTo>
                    <a:lnTo>
                      <a:pt x="0" y="73"/>
                    </a:lnTo>
                    <a:lnTo>
                      <a:pt x="0" y="73"/>
                    </a:lnTo>
                    <a:close/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1" name="Freeform 13">
                <a:extLst>
                  <a:ext uri="{FF2B5EF4-FFF2-40B4-BE49-F238E27FC236}">
                    <a16:creationId xmlns:a16="http://schemas.microsoft.com/office/drawing/2014/main" id="{6812C61D-393E-42F1-967F-92B1BB0E63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0" y="1431"/>
                <a:ext cx="15" cy="38"/>
              </a:xfrm>
              <a:custGeom>
                <a:avLst/>
                <a:gdLst>
                  <a:gd name="T0" fmla="*/ 0 w 146"/>
                  <a:gd name="T1" fmla="*/ 73 h 356"/>
                  <a:gd name="T2" fmla="*/ 0 w 146"/>
                  <a:gd name="T3" fmla="*/ 73 h 356"/>
                  <a:gd name="T4" fmla="*/ 73 w 146"/>
                  <a:gd name="T5" fmla="*/ 0 h 356"/>
                  <a:gd name="T6" fmla="*/ 146 w 146"/>
                  <a:gd name="T7" fmla="*/ 73 h 356"/>
                  <a:gd name="T8" fmla="*/ 146 w 146"/>
                  <a:gd name="T9" fmla="*/ 283 h 356"/>
                  <a:gd name="T10" fmla="*/ 73 w 146"/>
                  <a:gd name="T11" fmla="*/ 356 h 356"/>
                  <a:gd name="T12" fmla="*/ 0 w 146"/>
                  <a:gd name="T13" fmla="*/ 283 h 356"/>
                  <a:gd name="T14" fmla="*/ 0 w 146"/>
                  <a:gd name="T15" fmla="*/ 73 h 356"/>
                  <a:gd name="T16" fmla="*/ 0 w 146"/>
                  <a:gd name="T17" fmla="*/ 73 h 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" h="356">
                    <a:moveTo>
                      <a:pt x="0" y="73"/>
                    </a:moveTo>
                    <a:lnTo>
                      <a:pt x="0" y="73"/>
                    </a:lnTo>
                    <a:cubicBezTo>
                      <a:pt x="0" y="33"/>
                      <a:pt x="32" y="0"/>
                      <a:pt x="73" y="0"/>
                    </a:cubicBezTo>
                    <a:cubicBezTo>
                      <a:pt x="113" y="0"/>
                      <a:pt x="146" y="33"/>
                      <a:pt x="146" y="73"/>
                    </a:cubicBezTo>
                    <a:lnTo>
                      <a:pt x="146" y="283"/>
                    </a:lnTo>
                    <a:cubicBezTo>
                      <a:pt x="146" y="323"/>
                      <a:pt x="113" y="356"/>
                      <a:pt x="73" y="356"/>
                    </a:cubicBezTo>
                    <a:cubicBezTo>
                      <a:pt x="32" y="356"/>
                      <a:pt x="0" y="323"/>
                      <a:pt x="0" y="283"/>
                    </a:cubicBezTo>
                    <a:lnTo>
                      <a:pt x="0" y="73"/>
                    </a:lnTo>
                    <a:lnTo>
                      <a:pt x="0" y="73"/>
                    </a:lnTo>
                    <a:close/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2" name="Freeform 14">
                <a:extLst>
                  <a:ext uri="{FF2B5EF4-FFF2-40B4-BE49-F238E27FC236}">
                    <a16:creationId xmlns:a16="http://schemas.microsoft.com/office/drawing/2014/main" id="{5D28BC0C-89C1-4476-86A0-7A2B2E45AA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2" y="1520"/>
                <a:ext cx="112" cy="93"/>
              </a:xfrm>
              <a:custGeom>
                <a:avLst/>
                <a:gdLst>
                  <a:gd name="T0" fmla="*/ 0 w 1040"/>
                  <a:gd name="T1" fmla="*/ 554 h 863"/>
                  <a:gd name="T2" fmla="*/ 0 w 1040"/>
                  <a:gd name="T3" fmla="*/ 554 h 863"/>
                  <a:gd name="T4" fmla="*/ 346 w 1040"/>
                  <a:gd name="T5" fmla="*/ 863 h 863"/>
                  <a:gd name="T6" fmla="*/ 1040 w 1040"/>
                  <a:gd name="T7" fmla="*/ 0 h 8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40" h="863">
                    <a:moveTo>
                      <a:pt x="0" y="554"/>
                    </a:moveTo>
                    <a:lnTo>
                      <a:pt x="0" y="554"/>
                    </a:lnTo>
                    <a:lnTo>
                      <a:pt x="346" y="863"/>
                    </a:lnTo>
                    <a:lnTo>
                      <a:pt x="1040" y="0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FDD9189-77D2-4037-8592-1FA42CCD84D2}"/>
              </a:ext>
            </a:extLst>
          </p:cNvPr>
          <p:cNvGrpSpPr/>
          <p:nvPr/>
        </p:nvGrpSpPr>
        <p:grpSpPr>
          <a:xfrm>
            <a:off x="6900205" y="1431273"/>
            <a:ext cx="1199829" cy="1199829"/>
            <a:chOff x="7352966" y="1199864"/>
            <a:chExt cx="1199829" cy="1199829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846F554A-B9EA-45D3-91FF-E5BFD246ECBB}"/>
                </a:ext>
              </a:extLst>
            </p:cNvPr>
            <p:cNvSpPr/>
            <p:nvPr/>
          </p:nvSpPr>
          <p:spPr>
            <a:xfrm>
              <a:off x="7352966" y="1199864"/>
              <a:ext cx="1199829" cy="1199829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grpSp>
          <p:nvGrpSpPr>
            <p:cNvPr id="25" name="Group 17">
              <a:extLst>
                <a:ext uri="{FF2B5EF4-FFF2-40B4-BE49-F238E27FC236}">
                  <a16:creationId xmlns:a16="http://schemas.microsoft.com/office/drawing/2014/main" id="{AD9EB515-3F8E-48AA-B140-D9DCFE34240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7666189" y="1506826"/>
              <a:ext cx="573385" cy="585908"/>
              <a:chOff x="3263" y="1117"/>
              <a:chExt cx="229" cy="234"/>
            </a:xfrm>
          </p:grpSpPr>
          <p:sp>
            <p:nvSpPr>
              <p:cNvPr id="26" name="Freeform 18">
                <a:extLst>
                  <a:ext uri="{FF2B5EF4-FFF2-40B4-BE49-F238E27FC236}">
                    <a16:creationId xmlns:a16="http://schemas.microsoft.com/office/drawing/2014/main" id="{D0A79BE6-277C-42E1-8449-708F16B937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3" y="1202"/>
                <a:ext cx="133" cy="46"/>
              </a:xfrm>
              <a:custGeom>
                <a:avLst/>
                <a:gdLst>
                  <a:gd name="T0" fmla="*/ 1088 w 1088"/>
                  <a:gd name="T1" fmla="*/ 184 h 368"/>
                  <a:gd name="T2" fmla="*/ 1088 w 1088"/>
                  <a:gd name="T3" fmla="*/ 184 h 368"/>
                  <a:gd name="T4" fmla="*/ 544 w 1088"/>
                  <a:gd name="T5" fmla="*/ 368 h 368"/>
                  <a:gd name="T6" fmla="*/ 0 w 1088"/>
                  <a:gd name="T7" fmla="*/ 184 h 368"/>
                  <a:gd name="T8" fmla="*/ 544 w 1088"/>
                  <a:gd name="T9" fmla="*/ 0 h 368"/>
                  <a:gd name="T10" fmla="*/ 1088 w 1088"/>
                  <a:gd name="T11" fmla="*/ 184 h 368"/>
                  <a:gd name="T12" fmla="*/ 1088 w 1088"/>
                  <a:gd name="T13" fmla="*/ 184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88" h="368">
                    <a:moveTo>
                      <a:pt x="1088" y="184"/>
                    </a:moveTo>
                    <a:lnTo>
                      <a:pt x="1088" y="184"/>
                    </a:lnTo>
                    <a:cubicBezTo>
                      <a:pt x="1088" y="286"/>
                      <a:pt x="844" y="368"/>
                      <a:pt x="544" y="368"/>
                    </a:cubicBezTo>
                    <a:cubicBezTo>
                      <a:pt x="243" y="368"/>
                      <a:pt x="0" y="286"/>
                      <a:pt x="0" y="184"/>
                    </a:cubicBezTo>
                    <a:cubicBezTo>
                      <a:pt x="0" y="83"/>
                      <a:pt x="243" y="0"/>
                      <a:pt x="544" y="0"/>
                    </a:cubicBezTo>
                    <a:cubicBezTo>
                      <a:pt x="844" y="0"/>
                      <a:pt x="1088" y="83"/>
                      <a:pt x="1088" y="184"/>
                    </a:cubicBezTo>
                    <a:lnTo>
                      <a:pt x="1088" y="184"/>
                    </a:lnTo>
                    <a:close/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7" name="Freeform 19">
                <a:extLst>
                  <a:ext uri="{FF2B5EF4-FFF2-40B4-BE49-F238E27FC236}">
                    <a16:creationId xmlns:a16="http://schemas.microsoft.com/office/drawing/2014/main" id="{C333382C-681B-4673-949D-FD1CE64ED3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3" y="1225"/>
                <a:ext cx="133" cy="126"/>
              </a:xfrm>
              <a:custGeom>
                <a:avLst/>
                <a:gdLst>
                  <a:gd name="T0" fmla="*/ 1088 w 1088"/>
                  <a:gd name="T1" fmla="*/ 0 h 1020"/>
                  <a:gd name="T2" fmla="*/ 1088 w 1088"/>
                  <a:gd name="T3" fmla="*/ 0 h 1020"/>
                  <a:gd name="T4" fmla="*/ 1088 w 1088"/>
                  <a:gd name="T5" fmla="*/ 836 h 1020"/>
                  <a:gd name="T6" fmla="*/ 544 w 1088"/>
                  <a:gd name="T7" fmla="*/ 1020 h 1020"/>
                  <a:gd name="T8" fmla="*/ 0 w 1088"/>
                  <a:gd name="T9" fmla="*/ 836 h 1020"/>
                  <a:gd name="T10" fmla="*/ 0 w 1088"/>
                  <a:gd name="T11" fmla="*/ 0 h 10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88" h="1020">
                    <a:moveTo>
                      <a:pt x="1088" y="0"/>
                    </a:moveTo>
                    <a:lnTo>
                      <a:pt x="1088" y="0"/>
                    </a:lnTo>
                    <a:lnTo>
                      <a:pt x="1088" y="836"/>
                    </a:lnTo>
                    <a:cubicBezTo>
                      <a:pt x="1088" y="938"/>
                      <a:pt x="844" y="1020"/>
                      <a:pt x="544" y="1020"/>
                    </a:cubicBezTo>
                    <a:cubicBezTo>
                      <a:pt x="243" y="1020"/>
                      <a:pt x="0" y="938"/>
                      <a:pt x="0" y="836"/>
                    </a:cubicBez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8" name="Freeform 20">
                <a:extLst>
                  <a:ext uri="{FF2B5EF4-FFF2-40B4-BE49-F238E27FC236}">
                    <a16:creationId xmlns:a16="http://schemas.microsoft.com/office/drawing/2014/main" id="{4714B058-6275-4D37-8BFC-F2AEA2B74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3" y="1295"/>
                <a:ext cx="133" cy="23"/>
              </a:xfrm>
              <a:custGeom>
                <a:avLst/>
                <a:gdLst>
                  <a:gd name="T0" fmla="*/ 1088 w 1088"/>
                  <a:gd name="T1" fmla="*/ 0 h 184"/>
                  <a:gd name="T2" fmla="*/ 1088 w 1088"/>
                  <a:gd name="T3" fmla="*/ 0 h 184"/>
                  <a:gd name="T4" fmla="*/ 544 w 1088"/>
                  <a:gd name="T5" fmla="*/ 184 h 184"/>
                  <a:gd name="T6" fmla="*/ 0 w 1088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88" h="184">
                    <a:moveTo>
                      <a:pt x="1088" y="0"/>
                    </a:moveTo>
                    <a:lnTo>
                      <a:pt x="1088" y="0"/>
                    </a:lnTo>
                    <a:cubicBezTo>
                      <a:pt x="1088" y="102"/>
                      <a:pt x="844" y="184"/>
                      <a:pt x="544" y="184"/>
                    </a:cubicBezTo>
                    <a:cubicBezTo>
                      <a:pt x="243" y="184"/>
                      <a:pt x="0" y="102"/>
                      <a:pt x="0" y="0"/>
                    </a:cubicBez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29" name="Freeform 21">
                <a:extLst>
                  <a:ext uri="{FF2B5EF4-FFF2-40B4-BE49-F238E27FC236}">
                    <a16:creationId xmlns:a16="http://schemas.microsoft.com/office/drawing/2014/main" id="{6CA5694D-BA19-443F-92E9-CBB7B289E3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3" y="1261"/>
                <a:ext cx="133" cy="23"/>
              </a:xfrm>
              <a:custGeom>
                <a:avLst/>
                <a:gdLst>
                  <a:gd name="T0" fmla="*/ 1088 w 1088"/>
                  <a:gd name="T1" fmla="*/ 0 h 184"/>
                  <a:gd name="T2" fmla="*/ 1088 w 1088"/>
                  <a:gd name="T3" fmla="*/ 0 h 184"/>
                  <a:gd name="T4" fmla="*/ 544 w 1088"/>
                  <a:gd name="T5" fmla="*/ 184 h 184"/>
                  <a:gd name="T6" fmla="*/ 0 w 1088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88" h="184">
                    <a:moveTo>
                      <a:pt x="1088" y="0"/>
                    </a:moveTo>
                    <a:lnTo>
                      <a:pt x="1088" y="0"/>
                    </a:lnTo>
                    <a:cubicBezTo>
                      <a:pt x="1088" y="102"/>
                      <a:pt x="844" y="184"/>
                      <a:pt x="544" y="184"/>
                    </a:cubicBezTo>
                    <a:cubicBezTo>
                      <a:pt x="243" y="184"/>
                      <a:pt x="0" y="102"/>
                      <a:pt x="0" y="0"/>
                    </a:cubicBez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0" name="Freeform 22">
                <a:extLst>
                  <a:ext uri="{FF2B5EF4-FFF2-40B4-BE49-F238E27FC236}">
                    <a16:creationId xmlns:a16="http://schemas.microsoft.com/office/drawing/2014/main" id="{7C51B2CD-2C86-4ABC-8507-739AC564FF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" y="1117"/>
                <a:ext cx="133" cy="46"/>
              </a:xfrm>
              <a:custGeom>
                <a:avLst/>
                <a:gdLst>
                  <a:gd name="T0" fmla="*/ 1088 w 1088"/>
                  <a:gd name="T1" fmla="*/ 184 h 368"/>
                  <a:gd name="T2" fmla="*/ 1088 w 1088"/>
                  <a:gd name="T3" fmla="*/ 184 h 368"/>
                  <a:gd name="T4" fmla="*/ 544 w 1088"/>
                  <a:gd name="T5" fmla="*/ 368 h 368"/>
                  <a:gd name="T6" fmla="*/ 0 w 1088"/>
                  <a:gd name="T7" fmla="*/ 184 h 368"/>
                  <a:gd name="T8" fmla="*/ 544 w 1088"/>
                  <a:gd name="T9" fmla="*/ 0 h 368"/>
                  <a:gd name="T10" fmla="*/ 1088 w 1088"/>
                  <a:gd name="T11" fmla="*/ 184 h 368"/>
                  <a:gd name="T12" fmla="*/ 1088 w 1088"/>
                  <a:gd name="T13" fmla="*/ 184 h 3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88" h="368">
                    <a:moveTo>
                      <a:pt x="1088" y="184"/>
                    </a:moveTo>
                    <a:lnTo>
                      <a:pt x="1088" y="184"/>
                    </a:lnTo>
                    <a:cubicBezTo>
                      <a:pt x="1088" y="285"/>
                      <a:pt x="845" y="368"/>
                      <a:pt x="544" y="368"/>
                    </a:cubicBezTo>
                    <a:cubicBezTo>
                      <a:pt x="244" y="368"/>
                      <a:pt x="0" y="285"/>
                      <a:pt x="0" y="184"/>
                    </a:cubicBezTo>
                    <a:cubicBezTo>
                      <a:pt x="0" y="82"/>
                      <a:pt x="244" y="0"/>
                      <a:pt x="544" y="0"/>
                    </a:cubicBezTo>
                    <a:cubicBezTo>
                      <a:pt x="845" y="0"/>
                      <a:pt x="1088" y="82"/>
                      <a:pt x="1088" y="184"/>
                    </a:cubicBezTo>
                    <a:lnTo>
                      <a:pt x="1088" y="184"/>
                    </a:lnTo>
                    <a:close/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1" name="Freeform 23">
                <a:extLst>
                  <a:ext uri="{FF2B5EF4-FFF2-40B4-BE49-F238E27FC236}">
                    <a16:creationId xmlns:a16="http://schemas.microsoft.com/office/drawing/2014/main" id="{6E7E2117-4F9C-4358-9080-A029E6660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" y="1140"/>
                <a:ext cx="0" cy="64"/>
              </a:xfrm>
              <a:custGeom>
                <a:avLst/>
                <a:gdLst>
                  <a:gd name="T0" fmla="*/ 519 h 519"/>
                  <a:gd name="T1" fmla="*/ 519 h 519"/>
                  <a:gd name="T2" fmla="*/ 0 h 519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519">
                    <a:moveTo>
                      <a:pt x="0" y="519"/>
                    </a:moveTo>
                    <a:lnTo>
                      <a:pt x="0" y="519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2" name="Freeform 24">
                <a:extLst>
                  <a:ext uri="{FF2B5EF4-FFF2-40B4-BE49-F238E27FC236}">
                    <a16:creationId xmlns:a16="http://schemas.microsoft.com/office/drawing/2014/main" id="{62119211-1D5C-4B06-B45B-DE2B685307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6" y="1140"/>
                <a:ext cx="96" cy="166"/>
              </a:xfrm>
              <a:custGeom>
                <a:avLst/>
                <a:gdLst>
                  <a:gd name="T0" fmla="*/ 780 w 780"/>
                  <a:gd name="T1" fmla="*/ 0 h 1340"/>
                  <a:gd name="T2" fmla="*/ 780 w 780"/>
                  <a:gd name="T3" fmla="*/ 0 h 1340"/>
                  <a:gd name="T4" fmla="*/ 780 w 780"/>
                  <a:gd name="T5" fmla="*/ 1156 h 1340"/>
                  <a:gd name="T6" fmla="*/ 236 w 780"/>
                  <a:gd name="T7" fmla="*/ 1340 h 1340"/>
                  <a:gd name="T8" fmla="*/ 0 w 780"/>
                  <a:gd name="T9" fmla="*/ 1322 h 1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0" h="1340">
                    <a:moveTo>
                      <a:pt x="780" y="0"/>
                    </a:moveTo>
                    <a:lnTo>
                      <a:pt x="780" y="0"/>
                    </a:lnTo>
                    <a:lnTo>
                      <a:pt x="780" y="1156"/>
                    </a:lnTo>
                    <a:cubicBezTo>
                      <a:pt x="780" y="1258"/>
                      <a:pt x="537" y="1340"/>
                      <a:pt x="236" y="1340"/>
                    </a:cubicBezTo>
                    <a:cubicBezTo>
                      <a:pt x="152" y="1340"/>
                      <a:pt x="71" y="1334"/>
                      <a:pt x="0" y="1322"/>
                    </a:cubicBez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3" name="Freeform 25">
                <a:extLst>
                  <a:ext uri="{FF2B5EF4-FFF2-40B4-BE49-F238E27FC236}">
                    <a16:creationId xmlns:a16="http://schemas.microsoft.com/office/drawing/2014/main" id="{4F262825-C287-4357-9EBF-6C7C52B7F7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6" y="1250"/>
                <a:ext cx="96" cy="22"/>
              </a:xfrm>
              <a:custGeom>
                <a:avLst/>
                <a:gdLst>
                  <a:gd name="T0" fmla="*/ 780 w 780"/>
                  <a:gd name="T1" fmla="*/ 0 h 184"/>
                  <a:gd name="T2" fmla="*/ 780 w 780"/>
                  <a:gd name="T3" fmla="*/ 0 h 184"/>
                  <a:gd name="T4" fmla="*/ 236 w 780"/>
                  <a:gd name="T5" fmla="*/ 184 h 184"/>
                  <a:gd name="T6" fmla="*/ 0 w 780"/>
                  <a:gd name="T7" fmla="*/ 166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80" h="184">
                    <a:moveTo>
                      <a:pt x="780" y="0"/>
                    </a:moveTo>
                    <a:lnTo>
                      <a:pt x="780" y="0"/>
                    </a:lnTo>
                    <a:cubicBezTo>
                      <a:pt x="780" y="102"/>
                      <a:pt x="537" y="184"/>
                      <a:pt x="236" y="184"/>
                    </a:cubicBezTo>
                    <a:cubicBezTo>
                      <a:pt x="152" y="184"/>
                      <a:pt x="71" y="178"/>
                      <a:pt x="0" y="166"/>
                    </a:cubicBez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4" name="Freeform 26">
                <a:extLst>
                  <a:ext uri="{FF2B5EF4-FFF2-40B4-BE49-F238E27FC236}">
                    <a16:creationId xmlns:a16="http://schemas.microsoft.com/office/drawing/2014/main" id="{8E2011D5-17C0-4EF5-B911-38D9AC8467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6" y="1179"/>
                <a:ext cx="96" cy="23"/>
              </a:xfrm>
              <a:custGeom>
                <a:avLst/>
                <a:gdLst>
                  <a:gd name="T0" fmla="*/ 780 w 780"/>
                  <a:gd name="T1" fmla="*/ 0 h 184"/>
                  <a:gd name="T2" fmla="*/ 780 w 780"/>
                  <a:gd name="T3" fmla="*/ 0 h 184"/>
                  <a:gd name="T4" fmla="*/ 236 w 780"/>
                  <a:gd name="T5" fmla="*/ 184 h 184"/>
                  <a:gd name="T6" fmla="*/ 0 w 780"/>
                  <a:gd name="T7" fmla="*/ 166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80" h="184">
                    <a:moveTo>
                      <a:pt x="780" y="0"/>
                    </a:moveTo>
                    <a:lnTo>
                      <a:pt x="780" y="0"/>
                    </a:lnTo>
                    <a:cubicBezTo>
                      <a:pt x="780" y="102"/>
                      <a:pt x="537" y="184"/>
                      <a:pt x="236" y="184"/>
                    </a:cubicBezTo>
                    <a:cubicBezTo>
                      <a:pt x="152" y="184"/>
                      <a:pt x="71" y="178"/>
                      <a:pt x="0" y="166"/>
                    </a:cubicBez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5" name="Freeform 27">
                <a:extLst>
                  <a:ext uri="{FF2B5EF4-FFF2-40B4-BE49-F238E27FC236}">
                    <a16:creationId xmlns:a16="http://schemas.microsoft.com/office/drawing/2014/main" id="{4CA0415A-E093-488A-A72D-5A8D4842E1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9" y="1179"/>
                <a:ext cx="133" cy="23"/>
              </a:xfrm>
              <a:custGeom>
                <a:avLst/>
                <a:gdLst>
                  <a:gd name="T0" fmla="*/ 1088 w 1088"/>
                  <a:gd name="T1" fmla="*/ 0 h 184"/>
                  <a:gd name="T2" fmla="*/ 1088 w 1088"/>
                  <a:gd name="T3" fmla="*/ 0 h 184"/>
                  <a:gd name="T4" fmla="*/ 544 w 1088"/>
                  <a:gd name="T5" fmla="*/ 184 h 184"/>
                  <a:gd name="T6" fmla="*/ 0 w 1088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88" h="184">
                    <a:moveTo>
                      <a:pt x="1088" y="0"/>
                    </a:moveTo>
                    <a:lnTo>
                      <a:pt x="1088" y="0"/>
                    </a:lnTo>
                    <a:cubicBezTo>
                      <a:pt x="1088" y="102"/>
                      <a:pt x="845" y="184"/>
                      <a:pt x="544" y="184"/>
                    </a:cubicBezTo>
                    <a:cubicBezTo>
                      <a:pt x="244" y="184"/>
                      <a:pt x="0" y="102"/>
                      <a:pt x="0" y="0"/>
                    </a:cubicBez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7B8AF6A-F992-47F2-81AF-F26AD0911B39}"/>
              </a:ext>
            </a:extLst>
          </p:cNvPr>
          <p:cNvGrpSpPr/>
          <p:nvPr/>
        </p:nvGrpSpPr>
        <p:grpSpPr>
          <a:xfrm>
            <a:off x="5700374" y="2671430"/>
            <a:ext cx="1199829" cy="1199829"/>
            <a:chOff x="6153135" y="2413978"/>
            <a:chExt cx="1199829" cy="1199829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C5ABFAC-731A-42B9-ADA6-D815A02EB70F}"/>
                </a:ext>
              </a:extLst>
            </p:cNvPr>
            <p:cNvSpPr/>
            <p:nvPr/>
          </p:nvSpPr>
          <p:spPr>
            <a:xfrm>
              <a:off x="6153135" y="2413978"/>
              <a:ext cx="1199829" cy="119982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grpSp>
          <p:nvGrpSpPr>
            <p:cNvPr id="38" name="Group 30">
              <a:extLst>
                <a:ext uri="{FF2B5EF4-FFF2-40B4-BE49-F238E27FC236}">
                  <a16:creationId xmlns:a16="http://schemas.microsoft.com/office/drawing/2014/main" id="{1E15EB7F-35DE-455F-B08E-F9D48868BB9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6512565" y="2746685"/>
              <a:ext cx="480975" cy="534415"/>
              <a:chOff x="3714" y="830"/>
              <a:chExt cx="198" cy="220"/>
            </a:xfrm>
          </p:grpSpPr>
          <p:sp>
            <p:nvSpPr>
              <p:cNvPr id="39" name="Freeform 31">
                <a:extLst>
                  <a:ext uri="{FF2B5EF4-FFF2-40B4-BE49-F238E27FC236}">
                    <a16:creationId xmlns:a16="http://schemas.microsoft.com/office/drawing/2014/main" id="{2FCAB420-0C7F-4998-A542-C242B3F915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85" y="959"/>
                <a:ext cx="57" cy="91"/>
              </a:xfrm>
              <a:custGeom>
                <a:avLst/>
                <a:gdLst>
                  <a:gd name="T0" fmla="*/ 0 w 536"/>
                  <a:gd name="T1" fmla="*/ 864 h 864"/>
                  <a:gd name="T2" fmla="*/ 0 w 536"/>
                  <a:gd name="T3" fmla="*/ 864 h 864"/>
                  <a:gd name="T4" fmla="*/ 536 w 536"/>
                  <a:gd name="T5" fmla="*/ 864 h 864"/>
                  <a:gd name="T6" fmla="*/ 536 w 536"/>
                  <a:gd name="T7" fmla="*/ 0 h 864"/>
                  <a:gd name="T8" fmla="*/ 0 w 536"/>
                  <a:gd name="T9" fmla="*/ 0 h 864"/>
                  <a:gd name="T10" fmla="*/ 0 w 536"/>
                  <a:gd name="T11" fmla="*/ 864 h 8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6" h="864">
                    <a:moveTo>
                      <a:pt x="0" y="864"/>
                    </a:moveTo>
                    <a:lnTo>
                      <a:pt x="0" y="864"/>
                    </a:lnTo>
                    <a:lnTo>
                      <a:pt x="536" y="864"/>
                    </a:lnTo>
                    <a:lnTo>
                      <a:pt x="536" y="0"/>
                    </a:lnTo>
                    <a:lnTo>
                      <a:pt x="0" y="0"/>
                    </a:lnTo>
                    <a:lnTo>
                      <a:pt x="0" y="864"/>
                    </a:lnTo>
                    <a:close/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0" name="Freeform 32">
                <a:extLst>
                  <a:ext uri="{FF2B5EF4-FFF2-40B4-BE49-F238E27FC236}">
                    <a16:creationId xmlns:a16="http://schemas.microsoft.com/office/drawing/2014/main" id="{0B642DB8-C1ED-4828-AF9F-1B040E2900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5" y="1005"/>
                <a:ext cx="57" cy="45"/>
              </a:xfrm>
              <a:custGeom>
                <a:avLst/>
                <a:gdLst>
                  <a:gd name="T0" fmla="*/ 0 w 536"/>
                  <a:gd name="T1" fmla="*/ 432 h 432"/>
                  <a:gd name="T2" fmla="*/ 0 w 536"/>
                  <a:gd name="T3" fmla="*/ 432 h 432"/>
                  <a:gd name="T4" fmla="*/ 536 w 536"/>
                  <a:gd name="T5" fmla="*/ 432 h 432"/>
                  <a:gd name="T6" fmla="*/ 536 w 536"/>
                  <a:gd name="T7" fmla="*/ 0 h 432"/>
                  <a:gd name="T8" fmla="*/ 0 w 536"/>
                  <a:gd name="T9" fmla="*/ 0 h 432"/>
                  <a:gd name="T10" fmla="*/ 0 w 536"/>
                  <a:gd name="T11" fmla="*/ 432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6" h="432">
                    <a:moveTo>
                      <a:pt x="0" y="432"/>
                    </a:moveTo>
                    <a:lnTo>
                      <a:pt x="0" y="432"/>
                    </a:lnTo>
                    <a:lnTo>
                      <a:pt x="536" y="432"/>
                    </a:lnTo>
                    <a:lnTo>
                      <a:pt x="536" y="0"/>
                    </a:lnTo>
                    <a:lnTo>
                      <a:pt x="0" y="0"/>
                    </a:lnTo>
                    <a:lnTo>
                      <a:pt x="0" y="432"/>
                    </a:lnTo>
                    <a:close/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1" name="Freeform 33">
                <a:extLst>
                  <a:ext uri="{FF2B5EF4-FFF2-40B4-BE49-F238E27FC236}">
                    <a16:creationId xmlns:a16="http://schemas.microsoft.com/office/drawing/2014/main" id="{9FF16C90-2071-4F5F-9CDE-BDC3F9C806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4" y="830"/>
                <a:ext cx="145" cy="143"/>
              </a:xfrm>
              <a:custGeom>
                <a:avLst/>
                <a:gdLst>
                  <a:gd name="T0" fmla="*/ 1368 w 1368"/>
                  <a:gd name="T1" fmla="*/ 0 h 1353"/>
                  <a:gd name="T2" fmla="*/ 1368 w 1368"/>
                  <a:gd name="T3" fmla="*/ 0 h 1353"/>
                  <a:gd name="T4" fmla="*/ 851 w 1368"/>
                  <a:gd name="T5" fmla="*/ 0 h 1353"/>
                  <a:gd name="T6" fmla="*/ 982 w 1368"/>
                  <a:gd name="T7" fmla="*/ 133 h 1353"/>
                  <a:gd name="T8" fmla="*/ 12 w 1368"/>
                  <a:gd name="T9" fmla="*/ 1286 h 1353"/>
                  <a:gd name="T10" fmla="*/ 11 w 1368"/>
                  <a:gd name="T11" fmla="*/ 1335 h 1353"/>
                  <a:gd name="T12" fmla="*/ 65 w 1368"/>
                  <a:gd name="T13" fmla="*/ 1340 h 1353"/>
                  <a:gd name="T14" fmla="*/ 1236 w 1368"/>
                  <a:gd name="T15" fmla="*/ 389 h 1353"/>
                  <a:gd name="T16" fmla="*/ 1368 w 1368"/>
                  <a:gd name="T17" fmla="*/ 521 h 1353"/>
                  <a:gd name="T18" fmla="*/ 1368 w 1368"/>
                  <a:gd name="T19" fmla="*/ 0 h 1353"/>
                  <a:gd name="T20" fmla="*/ 1368 w 1368"/>
                  <a:gd name="T21" fmla="*/ 0 h 1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368" h="1353">
                    <a:moveTo>
                      <a:pt x="1368" y="0"/>
                    </a:moveTo>
                    <a:lnTo>
                      <a:pt x="1368" y="0"/>
                    </a:lnTo>
                    <a:lnTo>
                      <a:pt x="851" y="0"/>
                    </a:lnTo>
                    <a:lnTo>
                      <a:pt x="982" y="133"/>
                    </a:lnTo>
                    <a:lnTo>
                      <a:pt x="12" y="1286"/>
                    </a:lnTo>
                    <a:cubicBezTo>
                      <a:pt x="0" y="1300"/>
                      <a:pt x="0" y="1320"/>
                      <a:pt x="11" y="1335"/>
                    </a:cubicBezTo>
                    <a:cubicBezTo>
                      <a:pt x="25" y="1351"/>
                      <a:pt x="48" y="1353"/>
                      <a:pt x="65" y="1340"/>
                    </a:cubicBezTo>
                    <a:lnTo>
                      <a:pt x="1236" y="389"/>
                    </a:lnTo>
                    <a:lnTo>
                      <a:pt x="1368" y="521"/>
                    </a:lnTo>
                    <a:lnTo>
                      <a:pt x="1368" y="0"/>
                    </a:lnTo>
                    <a:lnTo>
                      <a:pt x="1368" y="0"/>
                    </a:lnTo>
                    <a:close/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42" name="Freeform 34">
                <a:extLst>
                  <a:ext uri="{FF2B5EF4-FFF2-40B4-BE49-F238E27FC236}">
                    <a16:creationId xmlns:a16="http://schemas.microsoft.com/office/drawing/2014/main" id="{22F5D3A2-1DFA-464D-87A9-C33DCA03B1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5" y="914"/>
                <a:ext cx="57" cy="136"/>
              </a:xfrm>
              <a:custGeom>
                <a:avLst/>
                <a:gdLst>
                  <a:gd name="T0" fmla="*/ 0 w 536"/>
                  <a:gd name="T1" fmla="*/ 1290 h 1290"/>
                  <a:gd name="T2" fmla="*/ 0 w 536"/>
                  <a:gd name="T3" fmla="*/ 1290 h 1290"/>
                  <a:gd name="T4" fmla="*/ 536 w 536"/>
                  <a:gd name="T5" fmla="*/ 1290 h 1290"/>
                  <a:gd name="T6" fmla="*/ 536 w 536"/>
                  <a:gd name="T7" fmla="*/ 0 h 1290"/>
                  <a:gd name="T8" fmla="*/ 0 w 536"/>
                  <a:gd name="T9" fmla="*/ 0 h 1290"/>
                  <a:gd name="T10" fmla="*/ 0 w 536"/>
                  <a:gd name="T11" fmla="*/ 1290 h 12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36" h="1290">
                    <a:moveTo>
                      <a:pt x="0" y="1290"/>
                    </a:moveTo>
                    <a:lnTo>
                      <a:pt x="0" y="1290"/>
                    </a:lnTo>
                    <a:lnTo>
                      <a:pt x="536" y="1290"/>
                    </a:lnTo>
                    <a:lnTo>
                      <a:pt x="536" y="0"/>
                    </a:lnTo>
                    <a:lnTo>
                      <a:pt x="0" y="0"/>
                    </a:lnTo>
                    <a:lnTo>
                      <a:pt x="0" y="1290"/>
                    </a:lnTo>
                    <a:close/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</p:grpSp>
      <p:sp>
        <p:nvSpPr>
          <p:cNvPr id="43" name="Oval 42">
            <a:extLst>
              <a:ext uri="{FF2B5EF4-FFF2-40B4-BE49-F238E27FC236}">
                <a16:creationId xmlns:a16="http://schemas.microsoft.com/office/drawing/2014/main" id="{8D880173-F41E-485B-9ECD-39ADA101A7F5}"/>
              </a:ext>
            </a:extLst>
          </p:cNvPr>
          <p:cNvSpPr/>
          <p:nvPr/>
        </p:nvSpPr>
        <p:spPr>
          <a:xfrm>
            <a:off x="5233300" y="4646865"/>
            <a:ext cx="595628" cy="595628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133" dirty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96224BA6-DC1F-4846-A68F-EF2D7320C875}"/>
              </a:ext>
            </a:extLst>
          </p:cNvPr>
          <p:cNvSpPr/>
          <p:nvPr/>
        </p:nvSpPr>
        <p:spPr>
          <a:xfrm>
            <a:off x="5518973" y="2528803"/>
            <a:ext cx="595628" cy="595628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133" dirty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38D42CC-D11E-4A05-9582-D8A34C691513}"/>
              </a:ext>
            </a:extLst>
          </p:cNvPr>
          <p:cNvSpPr/>
          <p:nvPr/>
        </p:nvSpPr>
        <p:spPr>
          <a:xfrm>
            <a:off x="4372003" y="5441607"/>
            <a:ext cx="3414810" cy="563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lt-LT" sz="2133" dirty="0"/>
              <a:t>Klimato kaitos programa</a:t>
            </a:r>
            <a:endParaRPr lang="en-US" sz="2133" dirty="0"/>
          </a:p>
          <a:p>
            <a:pPr>
              <a:lnSpc>
                <a:spcPct val="85000"/>
              </a:lnSpc>
            </a:pPr>
            <a:r>
              <a:rPr lang="lt-LT" sz="1467" dirty="0"/>
              <a:t>Skiriama 15 mln. Eur 2021 m. kvietime</a:t>
            </a:r>
            <a:endParaRPr lang="en-US" sz="1467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705FD72-CA66-4817-AB5F-AA9E729F3512}"/>
              </a:ext>
            </a:extLst>
          </p:cNvPr>
          <p:cNvSpPr/>
          <p:nvPr/>
        </p:nvSpPr>
        <p:spPr>
          <a:xfrm>
            <a:off x="6920202" y="3045663"/>
            <a:ext cx="3741880" cy="563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5000"/>
              </a:lnSpc>
            </a:pPr>
            <a:r>
              <a:rPr lang="lt-LT" sz="2133" dirty="0"/>
              <a:t>Kompleksiškas objektas</a:t>
            </a:r>
            <a:endParaRPr lang="en-US" sz="2133" dirty="0"/>
          </a:p>
          <a:p>
            <a:pPr>
              <a:lnSpc>
                <a:spcPct val="85000"/>
              </a:lnSpc>
            </a:pPr>
            <a:r>
              <a:rPr lang="lt-LT" sz="1467" dirty="0"/>
              <a:t>Nestandartinė sutartis</a:t>
            </a:r>
            <a:endParaRPr lang="en-US" sz="1467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D42B622-229D-4302-B039-E37C56EFD761}"/>
              </a:ext>
            </a:extLst>
          </p:cNvPr>
          <p:cNvSpPr/>
          <p:nvPr/>
        </p:nvSpPr>
        <p:spPr>
          <a:xfrm>
            <a:off x="1472356" y="4184643"/>
            <a:ext cx="2893920" cy="563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85000"/>
              </a:lnSpc>
            </a:pPr>
            <a:r>
              <a:rPr lang="lt-LT" sz="2133" dirty="0"/>
              <a:t>PO gausa</a:t>
            </a:r>
            <a:endParaRPr lang="en-US" sz="2133" dirty="0"/>
          </a:p>
          <a:p>
            <a:pPr algn="r">
              <a:lnSpc>
                <a:spcPct val="85000"/>
              </a:lnSpc>
            </a:pPr>
            <a:r>
              <a:rPr lang="lt-LT" sz="1467" dirty="0"/>
              <a:t>Daigiau nei 100 PO per metus</a:t>
            </a:r>
            <a:endParaRPr lang="en-US" sz="1467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A40BDE5-6B45-48F4-A876-274FAAC6736E}"/>
              </a:ext>
            </a:extLst>
          </p:cNvPr>
          <p:cNvSpPr/>
          <p:nvPr/>
        </p:nvSpPr>
        <p:spPr>
          <a:xfrm>
            <a:off x="3081328" y="1770700"/>
            <a:ext cx="3801735" cy="563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85000"/>
              </a:lnSpc>
            </a:pPr>
            <a:r>
              <a:rPr lang="lt-LT" sz="2133" dirty="0"/>
              <a:t>Daug nesėkmingų pirkimų</a:t>
            </a:r>
            <a:endParaRPr lang="en-US" sz="2133" dirty="0"/>
          </a:p>
          <a:p>
            <a:pPr algn="r">
              <a:lnSpc>
                <a:spcPct val="85000"/>
              </a:lnSpc>
            </a:pPr>
            <a:r>
              <a:rPr lang="lt-LT" sz="1467" dirty="0"/>
              <a:t>Didelė dalis vykdytų pirkimų neįvyko</a:t>
            </a:r>
            <a:endParaRPr lang="en-US" sz="1467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932F528-7C35-4B9D-8C0A-A6CFBE9B8E46}"/>
              </a:ext>
            </a:extLst>
          </p:cNvPr>
          <p:cNvSpPr/>
          <p:nvPr/>
        </p:nvSpPr>
        <p:spPr>
          <a:xfrm>
            <a:off x="7718661" y="2261489"/>
            <a:ext cx="595628" cy="595628"/>
          </a:xfrm>
          <a:prstGeom prst="ellipse">
            <a:avLst/>
          </a:prstGeom>
          <a:solidFill>
            <a:schemeClr val="tx2">
              <a:lumMod val="75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133" dirty="0">
                <a:solidFill>
                  <a:srgbClr val="FFFFFF"/>
                </a:solidFill>
              </a:rPr>
              <a:t>04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F988469-C582-4373-A6BD-C77D7F2F6025}"/>
              </a:ext>
            </a:extLst>
          </p:cNvPr>
          <p:cNvGrpSpPr/>
          <p:nvPr/>
        </p:nvGrpSpPr>
        <p:grpSpPr>
          <a:xfrm>
            <a:off x="3157878" y="5128223"/>
            <a:ext cx="1199829" cy="1199829"/>
            <a:chOff x="3610639" y="4870771"/>
            <a:chExt cx="1199829" cy="1199829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C877A21E-FA01-425B-9AF9-4B98B9583D49}"/>
                </a:ext>
              </a:extLst>
            </p:cNvPr>
            <p:cNvSpPr/>
            <p:nvPr/>
          </p:nvSpPr>
          <p:spPr>
            <a:xfrm>
              <a:off x="3610639" y="4870771"/>
              <a:ext cx="1199829" cy="119982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5A5A8E7-B304-436E-8471-80A9E4C3A1A4}"/>
                </a:ext>
              </a:extLst>
            </p:cNvPr>
            <p:cNvGrpSpPr/>
            <p:nvPr/>
          </p:nvGrpSpPr>
          <p:grpSpPr>
            <a:xfrm>
              <a:off x="3798509" y="5236682"/>
              <a:ext cx="824088" cy="468009"/>
              <a:chOff x="8048185" y="1753515"/>
              <a:chExt cx="1162873" cy="660413"/>
            </a:xfrm>
          </p:grpSpPr>
          <p:sp>
            <p:nvSpPr>
              <p:cNvPr id="53" name="Freeform 205">
                <a:extLst>
                  <a:ext uri="{FF2B5EF4-FFF2-40B4-BE49-F238E27FC236}">
                    <a16:creationId xmlns:a16="http://schemas.microsoft.com/office/drawing/2014/main" id="{1F574972-42DE-458D-A751-3D13D8024D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03704" y="1753515"/>
                <a:ext cx="207354" cy="224255"/>
              </a:xfrm>
              <a:custGeom>
                <a:avLst/>
                <a:gdLst>
                  <a:gd name="T0" fmla="*/ 319 w 319"/>
                  <a:gd name="T1" fmla="*/ 345 h 345"/>
                  <a:gd name="T2" fmla="*/ 269 w 319"/>
                  <a:gd name="T3" fmla="*/ 0 h 345"/>
                  <a:gd name="T4" fmla="*/ 0 w 319"/>
                  <a:gd name="T5" fmla="*/ 201 h 3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9" h="345">
                    <a:moveTo>
                      <a:pt x="319" y="345"/>
                    </a:moveTo>
                    <a:lnTo>
                      <a:pt x="269" y="0"/>
                    </a:lnTo>
                    <a:lnTo>
                      <a:pt x="0" y="201"/>
                    </a:lnTo>
                  </a:path>
                </a:pathLst>
              </a:cu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54" name="Line 207">
                <a:extLst>
                  <a:ext uri="{FF2B5EF4-FFF2-40B4-BE49-F238E27FC236}">
                    <a16:creationId xmlns:a16="http://schemas.microsoft.com/office/drawing/2014/main" id="{5F4F9A85-A06A-4600-93FC-B9C008F79B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048185" y="2120772"/>
                <a:ext cx="169003" cy="219704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55" name="Line 208">
                <a:extLst>
                  <a:ext uri="{FF2B5EF4-FFF2-40B4-BE49-F238E27FC236}">
                    <a16:creationId xmlns:a16="http://schemas.microsoft.com/office/drawing/2014/main" id="{841B54FC-9EB6-4B22-ACFE-9B397147F4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8315340" y="2119472"/>
                <a:ext cx="150803" cy="165754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56" name="Line 209">
                <a:extLst>
                  <a:ext uri="{FF2B5EF4-FFF2-40B4-BE49-F238E27FC236}">
                    <a16:creationId xmlns:a16="http://schemas.microsoft.com/office/drawing/2014/main" id="{922317DD-52F6-4986-A925-F284A5D17C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8548695" y="2057721"/>
                <a:ext cx="104652" cy="216455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57" name="Line 210">
                <a:extLst>
                  <a:ext uri="{FF2B5EF4-FFF2-40B4-BE49-F238E27FC236}">
                    <a16:creationId xmlns:a16="http://schemas.microsoft.com/office/drawing/2014/main" id="{51A8340F-35BE-4F1C-AEF8-ECDA10739B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8763849" y="2019370"/>
                <a:ext cx="169003" cy="96852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58" name="Line 211">
                <a:extLst>
                  <a:ext uri="{FF2B5EF4-FFF2-40B4-BE49-F238E27FC236}">
                    <a16:creationId xmlns:a16="http://schemas.microsoft.com/office/drawing/2014/main" id="{A34663D8-AE44-4E74-9BBD-D092E78AF05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9038805" y="1753515"/>
                <a:ext cx="139753" cy="325657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59" name="Oval 212">
                <a:extLst>
                  <a:ext uri="{FF2B5EF4-FFF2-40B4-BE49-F238E27FC236}">
                    <a16:creationId xmlns:a16="http://schemas.microsoft.com/office/drawing/2014/main" id="{CE2FB80F-C05A-45C0-9D02-AF56F76AFE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927003" y="2070071"/>
                <a:ext cx="146903" cy="147553"/>
              </a:xfrm>
              <a:prstGeom prst="ellips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60" name="Oval 213">
                <a:extLst>
                  <a:ext uri="{FF2B5EF4-FFF2-40B4-BE49-F238E27FC236}">
                    <a16:creationId xmlns:a16="http://schemas.microsoft.com/office/drawing/2014/main" id="{EABA6EC0-DEFF-4938-BDA1-D39EB02287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19547" y="1922518"/>
                <a:ext cx="147553" cy="147553"/>
              </a:xfrm>
              <a:prstGeom prst="ellips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61" name="Oval 214">
                <a:extLst>
                  <a:ext uri="{FF2B5EF4-FFF2-40B4-BE49-F238E27FC236}">
                    <a16:creationId xmlns:a16="http://schemas.microsoft.com/office/drawing/2014/main" id="{55A2A66D-A57D-410C-AA37-D240EC0C3F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43393" y="2266375"/>
                <a:ext cx="146903" cy="147553"/>
              </a:xfrm>
              <a:prstGeom prst="ellips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62" name="Oval 215">
                <a:extLst>
                  <a:ext uri="{FF2B5EF4-FFF2-40B4-BE49-F238E27FC236}">
                    <a16:creationId xmlns:a16="http://schemas.microsoft.com/office/drawing/2014/main" id="{84983567-B588-4DDC-A46C-C0C232DEBE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91188" y="1990119"/>
                <a:ext cx="147553" cy="147553"/>
              </a:xfrm>
              <a:prstGeom prst="ellips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</p:grpSp>
      <p:sp>
        <p:nvSpPr>
          <p:cNvPr id="63" name="Oval 62">
            <a:extLst>
              <a:ext uri="{FF2B5EF4-FFF2-40B4-BE49-F238E27FC236}">
                <a16:creationId xmlns:a16="http://schemas.microsoft.com/office/drawing/2014/main" id="{F691B089-DDE0-4D9B-9758-A2F9D816C5D1}"/>
              </a:ext>
            </a:extLst>
          </p:cNvPr>
          <p:cNvSpPr/>
          <p:nvPr/>
        </p:nvSpPr>
        <p:spPr>
          <a:xfrm>
            <a:off x="2975461" y="4999882"/>
            <a:ext cx="595628" cy="595628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2133" dirty="0">
                <a:solidFill>
                  <a:srgbClr val="FFFFFF"/>
                </a:solidFill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27010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/>
      <p:bldP spid="46" grpId="0"/>
      <p:bldP spid="47" grpId="0"/>
      <p:bldP spid="48" grpId="0"/>
      <p:bldP spid="49" grpId="0" animBg="1"/>
      <p:bldP spid="6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E6C403-A6AD-491F-BC17-336655CB623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36227" y="330435"/>
            <a:ext cx="9561841" cy="927100"/>
          </a:xfrm>
        </p:spPr>
        <p:txBody>
          <a:bodyPr/>
          <a:lstStyle/>
          <a:p>
            <a:r>
              <a:rPr lang="en-US" dirty="0" err="1"/>
              <a:t>Pasiruo</a:t>
            </a:r>
            <a:r>
              <a:rPr lang="lt-LT" dirty="0"/>
              <a:t>š</a:t>
            </a:r>
            <a:r>
              <a:rPr lang="en-US" dirty="0" err="1"/>
              <a:t>imas</a:t>
            </a:r>
            <a:r>
              <a:rPr lang="en-US" dirty="0"/>
              <a:t> </a:t>
            </a:r>
            <a:r>
              <a:rPr lang="en-US" dirty="0" err="1"/>
              <a:t>pirkimui</a:t>
            </a:r>
            <a:endParaRPr lang="en-US" dirty="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A949236-DC62-492F-89B0-B19C08550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1772" y="3932342"/>
            <a:ext cx="9106820" cy="1007533"/>
          </a:xfrm>
          <a:prstGeom prst="rect">
            <a:avLst/>
          </a:prstGeom>
          <a:solidFill>
            <a:schemeClr val="accent1"/>
          </a:solidFill>
          <a:ln w="4763" cap="flat">
            <a:solidFill>
              <a:schemeClr val="accent1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 dirty="0">
              <a:solidFill>
                <a:srgbClr val="FFFFFF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CAE2DCA-F37C-4084-BEDB-7F2FDC308F6C}"/>
              </a:ext>
            </a:extLst>
          </p:cNvPr>
          <p:cNvGrpSpPr/>
          <p:nvPr/>
        </p:nvGrpSpPr>
        <p:grpSpPr>
          <a:xfrm>
            <a:off x="195928" y="3191262"/>
            <a:ext cx="5778502" cy="3015033"/>
            <a:chOff x="3251200" y="3049219"/>
            <a:chExt cx="5778502" cy="3015033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3C3A9B44-C2CD-44CB-AD2A-D19CC898B8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1200" y="3807885"/>
              <a:ext cx="2889251" cy="2256367"/>
            </a:xfrm>
            <a:custGeom>
              <a:avLst/>
              <a:gdLst>
                <a:gd name="T0" fmla="*/ 0 w 1365"/>
                <a:gd name="T1" fmla="*/ 476 h 1066"/>
                <a:gd name="T2" fmla="*/ 1365 w 1365"/>
                <a:gd name="T3" fmla="*/ 1066 h 1066"/>
                <a:gd name="T4" fmla="*/ 1365 w 1365"/>
                <a:gd name="T5" fmla="*/ 393 h 1066"/>
                <a:gd name="T6" fmla="*/ 454 w 1365"/>
                <a:gd name="T7" fmla="*/ 0 h 1066"/>
                <a:gd name="T8" fmla="*/ 0 w 1365"/>
                <a:gd name="T9" fmla="*/ 47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65" h="1066">
                  <a:moveTo>
                    <a:pt x="0" y="476"/>
                  </a:moveTo>
                  <a:lnTo>
                    <a:pt x="1365" y="1066"/>
                  </a:lnTo>
                  <a:lnTo>
                    <a:pt x="1365" y="393"/>
                  </a:lnTo>
                  <a:lnTo>
                    <a:pt x="454" y="0"/>
                  </a:lnTo>
                  <a:lnTo>
                    <a:pt x="0" y="476"/>
                  </a:lnTo>
                  <a:close/>
                </a:path>
              </a:pathLst>
            </a:custGeom>
            <a:solidFill>
              <a:schemeClr val="accent1"/>
            </a:solidFill>
            <a:ln w="4763" cap="flat">
              <a:solidFill>
                <a:schemeClr val="accent1">
                  <a:lumMod val="7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8" name="Freeform 14">
              <a:extLst>
                <a:ext uri="{FF2B5EF4-FFF2-40B4-BE49-F238E27FC236}">
                  <a16:creationId xmlns:a16="http://schemas.microsoft.com/office/drawing/2014/main" id="{922905B4-F53E-46ED-AF5A-B74DBAB163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0451" y="3807885"/>
              <a:ext cx="2889251" cy="2256367"/>
            </a:xfrm>
            <a:custGeom>
              <a:avLst/>
              <a:gdLst>
                <a:gd name="T0" fmla="*/ 0 w 1365"/>
                <a:gd name="T1" fmla="*/ 1066 h 1066"/>
                <a:gd name="T2" fmla="*/ 1365 w 1365"/>
                <a:gd name="T3" fmla="*/ 476 h 1066"/>
                <a:gd name="T4" fmla="*/ 910 w 1365"/>
                <a:gd name="T5" fmla="*/ 0 h 1066"/>
                <a:gd name="T6" fmla="*/ 0 w 1365"/>
                <a:gd name="T7" fmla="*/ 393 h 1066"/>
                <a:gd name="T8" fmla="*/ 0 w 1365"/>
                <a:gd name="T9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65" h="1066">
                  <a:moveTo>
                    <a:pt x="0" y="1066"/>
                  </a:moveTo>
                  <a:lnTo>
                    <a:pt x="1365" y="476"/>
                  </a:lnTo>
                  <a:lnTo>
                    <a:pt x="910" y="0"/>
                  </a:lnTo>
                  <a:lnTo>
                    <a:pt x="0" y="393"/>
                  </a:lnTo>
                  <a:lnTo>
                    <a:pt x="0" y="106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4763" cap="flat">
              <a:solidFill>
                <a:schemeClr val="accent1">
                  <a:lumMod val="7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9" name="Parallelogram 3">
              <a:extLst>
                <a:ext uri="{FF2B5EF4-FFF2-40B4-BE49-F238E27FC236}">
                  <a16:creationId xmlns:a16="http://schemas.microsoft.com/office/drawing/2014/main" id="{93F651EE-B711-41C4-A486-E3C85AE35F7F}"/>
                </a:ext>
              </a:extLst>
            </p:cNvPr>
            <p:cNvSpPr/>
            <p:nvPr/>
          </p:nvSpPr>
          <p:spPr>
            <a:xfrm>
              <a:off x="4205574" y="3049219"/>
              <a:ext cx="3863897" cy="1592773"/>
            </a:xfrm>
            <a:custGeom>
              <a:avLst/>
              <a:gdLst>
                <a:gd name="connsiteX0" fmla="*/ 0 w 3636000"/>
                <a:gd name="connsiteY0" fmla="*/ 2338917 h 2338917"/>
                <a:gd name="connsiteX1" fmla="*/ 894332 w 3636000"/>
                <a:gd name="connsiteY1" fmla="*/ 0 h 2338917"/>
                <a:gd name="connsiteX2" fmla="*/ 3636000 w 3636000"/>
                <a:gd name="connsiteY2" fmla="*/ 0 h 2338917"/>
                <a:gd name="connsiteX3" fmla="*/ 2741668 w 3636000"/>
                <a:gd name="connsiteY3" fmla="*/ 2338917 h 2338917"/>
                <a:gd name="connsiteX4" fmla="*/ 0 w 3636000"/>
                <a:gd name="connsiteY4" fmla="*/ 2338917 h 2338917"/>
                <a:gd name="connsiteX0" fmla="*/ 0 w 3636000"/>
                <a:gd name="connsiteY0" fmla="*/ 2338917 h 3152517"/>
                <a:gd name="connsiteX1" fmla="*/ 894332 w 3636000"/>
                <a:gd name="connsiteY1" fmla="*/ 0 h 3152517"/>
                <a:gd name="connsiteX2" fmla="*/ 3636000 w 3636000"/>
                <a:gd name="connsiteY2" fmla="*/ 0 h 3152517"/>
                <a:gd name="connsiteX3" fmla="*/ 1949668 w 3636000"/>
                <a:gd name="connsiteY3" fmla="*/ 3152517 h 3152517"/>
                <a:gd name="connsiteX4" fmla="*/ 0 w 3636000"/>
                <a:gd name="connsiteY4" fmla="*/ 2338917 h 3152517"/>
                <a:gd name="connsiteX0" fmla="*/ 0 w 3895200"/>
                <a:gd name="connsiteY0" fmla="*/ 2338917 h 3152517"/>
                <a:gd name="connsiteX1" fmla="*/ 894332 w 3895200"/>
                <a:gd name="connsiteY1" fmla="*/ 0 h 3152517"/>
                <a:gd name="connsiteX2" fmla="*/ 3895200 w 3895200"/>
                <a:gd name="connsiteY2" fmla="*/ 2332800 h 3152517"/>
                <a:gd name="connsiteX3" fmla="*/ 1949668 w 3895200"/>
                <a:gd name="connsiteY3" fmla="*/ 3152517 h 3152517"/>
                <a:gd name="connsiteX4" fmla="*/ 0 w 3895200"/>
                <a:gd name="connsiteY4" fmla="*/ 2338917 h 3152517"/>
                <a:gd name="connsiteX0" fmla="*/ 0 w 3895200"/>
                <a:gd name="connsiteY0" fmla="*/ 6117 h 819717"/>
                <a:gd name="connsiteX1" fmla="*/ 1909532 w 3895200"/>
                <a:gd name="connsiteY1" fmla="*/ 64800 h 819717"/>
                <a:gd name="connsiteX2" fmla="*/ 3895200 w 3895200"/>
                <a:gd name="connsiteY2" fmla="*/ 0 h 819717"/>
                <a:gd name="connsiteX3" fmla="*/ 1949668 w 3895200"/>
                <a:gd name="connsiteY3" fmla="*/ 819717 h 819717"/>
                <a:gd name="connsiteX4" fmla="*/ 0 w 3895200"/>
                <a:gd name="connsiteY4" fmla="*/ 6117 h 819717"/>
                <a:gd name="connsiteX0" fmla="*/ 0 w 3895200"/>
                <a:gd name="connsiteY0" fmla="*/ 430917 h 1244517"/>
                <a:gd name="connsiteX1" fmla="*/ 1923932 w 3895200"/>
                <a:gd name="connsiteY1" fmla="*/ 0 h 1244517"/>
                <a:gd name="connsiteX2" fmla="*/ 3895200 w 3895200"/>
                <a:gd name="connsiteY2" fmla="*/ 424800 h 1244517"/>
                <a:gd name="connsiteX3" fmla="*/ 1949668 w 3895200"/>
                <a:gd name="connsiteY3" fmla="*/ 1244517 h 1244517"/>
                <a:gd name="connsiteX4" fmla="*/ 0 w 3895200"/>
                <a:gd name="connsiteY4" fmla="*/ 430917 h 1244517"/>
                <a:gd name="connsiteX0" fmla="*/ 0 w 3895200"/>
                <a:gd name="connsiteY0" fmla="*/ 690117 h 1503717"/>
                <a:gd name="connsiteX1" fmla="*/ 1923932 w 3895200"/>
                <a:gd name="connsiteY1" fmla="*/ 0 h 1503717"/>
                <a:gd name="connsiteX2" fmla="*/ 3895200 w 3895200"/>
                <a:gd name="connsiteY2" fmla="*/ 684000 h 1503717"/>
                <a:gd name="connsiteX3" fmla="*/ 1949668 w 3895200"/>
                <a:gd name="connsiteY3" fmla="*/ 1503717 h 1503717"/>
                <a:gd name="connsiteX4" fmla="*/ 0 w 3895200"/>
                <a:gd name="connsiteY4" fmla="*/ 690117 h 1503717"/>
                <a:gd name="connsiteX0" fmla="*/ 0 w 3895200"/>
                <a:gd name="connsiteY0" fmla="*/ 920517 h 1734117"/>
                <a:gd name="connsiteX1" fmla="*/ 1923932 w 3895200"/>
                <a:gd name="connsiteY1" fmla="*/ 0 h 1734117"/>
                <a:gd name="connsiteX2" fmla="*/ 3895200 w 3895200"/>
                <a:gd name="connsiteY2" fmla="*/ 914400 h 1734117"/>
                <a:gd name="connsiteX3" fmla="*/ 1949668 w 3895200"/>
                <a:gd name="connsiteY3" fmla="*/ 1734117 h 1734117"/>
                <a:gd name="connsiteX4" fmla="*/ 0 w 3895200"/>
                <a:gd name="connsiteY4" fmla="*/ 920517 h 1734117"/>
                <a:gd name="connsiteX0" fmla="*/ 0 w 3895200"/>
                <a:gd name="connsiteY0" fmla="*/ 920517 h 1734117"/>
                <a:gd name="connsiteX1" fmla="*/ 1923932 w 3895200"/>
                <a:gd name="connsiteY1" fmla="*/ 0 h 1734117"/>
                <a:gd name="connsiteX2" fmla="*/ 3895200 w 3895200"/>
                <a:gd name="connsiteY2" fmla="*/ 914400 h 1734117"/>
                <a:gd name="connsiteX3" fmla="*/ 1922203 w 3895200"/>
                <a:gd name="connsiteY3" fmla="*/ 1734117 h 1734117"/>
                <a:gd name="connsiteX4" fmla="*/ 0 w 3895200"/>
                <a:gd name="connsiteY4" fmla="*/ 920517 h 1734117"/>
                <a:gd name="connsiteX0" fmla="*/ 0 w 3895200"/>
                <a:gd name="connsiteY0" fmla="*/ 920517 h 1734117"/>
                <a:gd name="connsiteX1" fmla="*/ 1923932 w 3895200"/>
                <a:gd name="connsiteY1" fmla="*/ 0 h 1734117"/>
                <a:gd name="connsiteX2" fmla="*/ 3895200 w 3895200"/>
                <a:gd name="connsiteY2" fmla="*/ 914400 h 1734117"/>
                <a:gd name="connsiteX3" fmla="*/ 1922203 w 3895200"/>
                <a:gd name="connsiteY3" fmla="*/ 1734117 h 1734117"/>
                <a:gd name="connsiteX4" fmla="*/ 0 w 3895200"/>
                <a:gd name="connsiteY4" fmla="*/ 920517 h 1734117"/>
                <a:gd name="connsiteX0" fmla="*/ 0 w 3895200"/>
                <a:gd name="connsiteY0" fmla="*/ 920517 h 1716346"/>
                <a:gd name="connsiteX1" fmla="*/ 1923932 w 3895200"/>
                <a:gd name="connsiteY1" fmla="*/ 0 h 1716346"/>
                <a:gd name="connsiteX2" fmla="*/ 3895200 w 3895200"/>
                <a:gd name="connsiteY2" fmla="*/ 914400 h 1716346"/>
                <a:gd name="connsiteX3" fmla="*/ 1973900 w 3895200"/>
                <a:gd name="connsiteY3" fmla="*/ 1716346 h 1716346"/>
                <a:gd name="connsiteX4" fmla="*/ 0 w 3895200"/>
                <a:gd name="connsiteY4" fmla="*/ 920517 h 1716346"/>
                <a:gd name="connsiteX0" fmla="*/ 0 w 3895200"/>
                <a:gd name="connsiteY0" fmla="*/ 920517 h 1730886"/>
                <a:gd name="connsiteX1" fmla="*/ 1923932 w 3895200"/>
                <a:gd name="connsiteY1" fmla="*/ 0 h 1730886"/>
                <a:gd name="connsiteX2" fmla="*/ 3895200 w 3895200"/>
                <a:gd name="connsiteY2" fmla="*/ 914400 h 1730886"/>
                <a:gd name="connsiteX3" fmla="*/ 1925433 w 3895200"/>
                <a:gd name="connsiteY3" fmla="*/ 1730886 h 1730886"/>
                <a:gd name="connsiteX4" fmla="*/ 0 w 3895200"/>
                <a:gd name="connsiteY4" fmla="*/ 920517 h 1730886"/>
                <a:gd name="connsiteX0" fmla="*/ 0 w 3895200"/>
                <a:gd name="connsiteY0" fmla="*/ 782404 h 1592773"/>
                <a:gd name="connsiteX1" fmla="*/ 1923932 w 3895200"/>
                <a:gd name="connsiteY1" fmla="*/ 0 h 1592773"/>
                <a:gd name="connsiteX2" fmla="*/ 3895200 w 3895200"/>
                <a:gd name="connsiteY2" fmla="*/ 776287 h 1592773"/>
                <a:gd name="connsiteX3" fmla="*/ 1925433 w 3895200"/>
                <a:gd name="connsiteY3" fmla="*/ 1592773 h 1592773"/>
                <a:gd name="connsiteX4" fmla="*/ 0 w 3895200"/>
                <a:gd name="connsiteY4" fmla="*/ 782404 h 1592773"/>
                <a:gd name="connsiteX0" fmla="*/ 0 w 3886962"/>
                <a:gd name="connsiteY0" fmla="*/ 759338 h 1592773"/>
                <a:gd name="connsiteX1" fmla="*/ 1915694 w 3886962"/>
                <a:gd name="connsiteY1" fmla="*/ 0 h 1592773"/>
                <a:gd name="connsiteX2" fmla="*/ 3886962 w 3886962"/>
                <a:gd name="connsiteY2" fmla="*/ 776287 h 1592773"/>
                <a:gd name="connsiteX3" fmla="*/ 1917195 w 3886962"/>
                <a:gd name="connsiteY3" fmla="*/ 1592773 h 1592773"/>
                <a:gd name="connsiteX4" fmla="*/ 0 w 3886962"/>
                <a:gd name="connsiteY4" fmla="*/ 759338 h 1592773"/>
                <a:gd name="connsiteX0" fmla="*/ 0 w 3901791"/>
                <a:gd name="connsiteY0" fmla="*/ 760986 h 1592773"/>
                <a:gd name="connsiteX1" fmla="*/ 1930523 w 3901791"/>
                <a:gd name="connsiteY1" fmla="*/ 0 h 1592773"/>
                <a:gd name="connsiteX2" fmla="*/ 3901791 w 3901791"/>
                <a:gd name="connsiteY2" fmla="*/ 776287 h 1592773"/>
                <a:gd name="connsiteX3" fmla="*/ 1932024 w 3901791"/>
                <a:gd name="connsiteY3" fmla="*/ 1592773 h 1592773"/>
                <a:gd name="connsiteX4" fmla="*/ 0 w 3901791"/>
                <a:gd name="connsiteY4" fmla="*/ 760986 h 1592773"/>
                <a:gd name="connsiteX0" fmla="*/ 0 w 3863897"/>
                <a:gd name="connsiteY0" fmla="*/ 760986 h 1592773"/>
                <a:gd name="connsiteX1" fmla="*/ 1930523 w 3863897"/>
                <a:gd name="connsiteY1" fmla="*/ 0 h 1592773"/>
                <a:gd name="connsiteX2" fmla="*/ 3863897 w 3863897"/>
                <a:gd name="connsiteY2" fmla="*/ 761459 h 1592773"/>
                <a:gd name="connsiteX3" fmla="*/ 1932024 w 3863897"/>
                <a:gd name="connsiteY3" fmla="*/ 1592773 h 1592773"/>
                <a:gd name="connsiteX4" fmla="*/ 0 w 3863897"/>
                <a:gd name="connsiteY4" fmla="*/ 760986 h 1592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63897" h="1592773">
                  <a:moveTo>
                    <a:pt x="0" y="760986"/>
                  </a:moveTo>
                  <a:lnTo>
                    <a:pt x="1930523" y="0"/>
                  </a:lnTo>
                  <a:lnTo>
                    <a:pt x="3863897" y="761459"/>
                  </a:lnTo>
                  <a:lnTo>
                    <a:pt x="1932024" y="1592773"/>
                  </a:lnTo>
                  <a:lnTo>
                    <a:pt x="0" y="76098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6">
            <a:extLst>
              <a:ext uri="{FF2B5EF4-FFF2-40B4-BE49-F238E27FC236}">
                <a16:creationId xmlns:a16="http://schemas.microsoft.com/office/drawing/2014/main" id="{34207380-EFD4-4FB0-B2E1-BBD35D4BF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3320" y="2922691"/>
            <a:ext cx="9078680" cy="1009651"/>
          </a:xfrm>
          <a:prstGeom prst="rect">
            <a:avLst/>
          </a:prstGeom>
          <a:solidFill>
            <a:schemeClr val="accent3"/>
          </a:solidFill>
          <a:ln w="4763" cap="flat">
            <a:solidFill>
              <a:schemeClr val="accent4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6903A5-D659-42E7-AC78-DF40F357D684}"/>
              </a:ext>
            </a:extLst>
          </p:cNvPr>
          <p:cNvSpPr/>
          <p:nvPr/>
        </p:nvSpPr>
        <p:spPr>
          <a:xfrm>
            <a:off x="6484106" y="3976864"/>
            <a:ext cx="5747844" cy="885435"/>
          </a:xfrm>
          <a:prstGeom prst="rect">
            <a:avLst/>
          </a:prstGeom>
        </p:spPr>
        <p:txBody>
          <a:bodyPr wrap="square" lIns="243840" rIns="243840" bIns="97536">
            <a:spAutoFit/>
          </a:bodyPr>
          <a:lstStyle/>
          <a:p>
            <a:pPr>
              <a:lnSpc>
                <a:spcPct val="95000"/>
              </a:lnSpc>
            </a:pPr>
            <a:r>
              <a:rPr lang="lt-LT" sz="2133" dirty="0"/>
              <a:t>Rinkos analizė</a:t>
            </a:r>
            <a:endParaRPr lang="en-US" sz="2133" dirty="0"/>
          </a:p>
          <a:p>
            <a:pPr>
              <a:lnSpc>
                <a:spcPct val="95000"/>
              </a:lnSpc>
            </a:pPr>
            <a:r>
              <a:rPr lang="lt-LT" sz="1467" dirty="0"/>
              <a:t>Pirkėjai – viešųjų pirkimų analizė; PO interviu</a:t>
            </a:r>
          </a:p>
          <a:p>
            <a:pPr>
              <a:lnSpc>
                <a:spcPct val="95000"/>
              </a:lnSpc>
            </a:pPr>
            <a:r>
              <a:rPr lang="lt-LT" sz="1467" dirty="0"/>
              <a:t>Tiekėjai – sutarčių analizė, leidimai vystyti </a:t>
            </a:r>
            <a:endParaRPr lang="en-US" sz="1467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9FB13F-6F37-49D6-868B-9423EB9255E4}"/>
              </a:ext>
            </a:extLst>
          </p:cNvPr>
          <p:cNvSpPr/>
          <p:nvPr/>
        </p:nvSpPr>
        <p:spPr>
          <a:xfrm>
            <a:off x="5036968" y="3166712"/>
            <a:ext cx="832920" cy="655564"/>
          </a:xfrm>
          <a:prstGeom prst="rect">
            <a:avLst/>
          </a:prstGeom>
        </p:spPr>
        <p:txBody>
          <a:bodyPr wrap="none" lIns="121920" rIns="121920" bIns="60960">
            <a:spAutoFit/>
          </a:bodyPr>
          <a:lstStyle/>
          <a:p>
            <a:pPr algn="r">
              <a:lnSpc>
                <a:spcPct val="89000"/>
              </a:lnSpc>
            </a:pPr>
            <a:r>
              <a:rPr lang="en-US" sz="4000" dirty="0"/>
              <a:t>02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AD04604-EF1F-4E68-B8A2-C1443DFC64BC}"/>
              </a:ext>
            </a:extLst>
          </p:cNvPr>
          <p:cNvSpPr/>
          <p:nvPr/>
        </p:nvSpPr>
        <p:spPr>
          <a:xfrm>
            <a:off x="5995144" y="4123774"/>
            <a:ext cx="738344" cy="655564"/>
          </a:xfrm>
          <a:prstGeom prst="rect">
            <a:avLst/>
          </a:prstGeom>
        </p:spPr>
        <p:txBody>
          <a:bodyPr wrap="none" lIns="121920" rIns="121920" bIns="60960">
            <a:spAutoFit/>
          </a:bodyPr>
          <a:lstStyle/>
          <a:p>
            <a:pPr algn="r">
              <a:lnSpc>
                <a:spcPct val="89000"/>
              </a:lnSpc>
            </a:pPr>
            <a:r>
              <a:rPr lang="en-US" sz="4000" dirty="0"/>
              <a:t>01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E06BF32-F3D7-4598-B9B0-945F2D97D9B7}"/>
              </a:ext>
            </a:extLst>
          </p:cNvPr>
          <p:cNvGrpSpPr/>
          <p:nvPr/>
        </p:nvGrpSpPr>
        <p:grpSpPr>
          <a:xfrm>
            <a:off x="1156895" y="2548694"/>
            <a:ext cx="3854451" cy="2233084"/>
            <a:chOff x="4212167" y="2406651"/>
            <a:chExt cx="3854451" cy="2233084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AF78627-1054-4B99-B6ED-FF852D2DB09A}"/>
                </a:ext>
              </a:extLst>
            </p:cNvPr>
            <p:cNvGrpSpPr/>
            <p:nvPr/>
          </p:nvGrpSpPr>
          <p:grpSpPr>
            <a:xfrm>
              <a:off x="4212167" y="2783418"/>
              <a:ext cx="3854451" cy="1856317"/>
              <a:chOff x="4212167" y="2783418"/>
              <a:chExt cx="3854451" cy="1856317"/>
            </a:xfrm>
          </p:grpSpPr>
          <p:sp>
            <p:nvSpPr>
              <p:cNvPr id="18" name="Freeform 12">
                <a:extLst>
                  <a:ext uri="{FF2B5EF4-FFF2-40B4-BE49-F238E27FC236}">
                    <a16:creationId xmlns:a16="http://schemas.microsoft.com/office/drawing/2014/main" id="{31D096D0-479F-46B0-B13D-21CFBA375F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12167" y="2783418"/>
                <a:ext cx="1928284" cy="1856317"/>
              </a:xfrm>
              <a:custGeom>
                <a:avLst/>
                <a:gdLst>
                  <a:gd name="T0" fmla="*/ 462 w 911"/>
                  <a:gd name="T1" fmla="*/ 0 h 877"/>
                  <a:gd name="T2" fmla="*/ 0 w 911"/>
                  <a:gd name="T3" fmla="*/ 484 h 877"/>
                  <a:gd name="T4" fmla="*/ 911 w 911"/>
                  <a:gd name="T5" fmla="*/ 877 h 877"/>
                  <a:gd name="T6" fmla="*/ 911 w 911"/>
                  <a:gd name="T7" fmla="*/ 194 h 877"/>
                  <a:gd name="T8" fmla="*/ 462 w 911"/>
                  <a:gd name="T9" fmla="*/ 0 h 8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1" h="877">
                    <a:moveTo>
                      <a:pt x="462" y="0"/>
                    </a:moveTo>
                    <a:lnTo>
                      <a:pt x="0" y="484"/>
                    </a:lnTo>
                    <a:lnTo>
                      <a:pt x="911" y="877"/>
                    </a:lnTo>
                    <a:lnTo>
                      <a:pt x="911" y="194"/>
                    </a:lnTo>
                    <a:lnTo>
                      <a:pt x="462" y="0"/>
                    </a:lnTo>
                    <a:close/>
                  </a:path>
                </a:pathLst>
              </a:custGeom>
              <a:solidFill>
                <a:schemeClr val="accent3"/>
              </a:solidFill>
              <a:ln w="4763" cap="flat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19" name="Freeform 15">
                <a:extLst>
                  <a:ext uri="{FF2B5EF4-FFF2-40B4-BE49-F238E27FC236}">
                    <a16:creationId xmlns:a16="http://schemas.microsoft.com/office/drawing/2014/main" id="{76FB3A1C-435B-49DC-816B-9B999DDF19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40451" y="2783418"/>
                <a:ext cx="1926167" cy="1856317"/>
              </a:xfrm>
              <a:custGeom>
                <a:avLst/>
                <a:gdLst>
                  <a:gd name="T0" fmla="*/ 0 w 910"/>
                  <a:gd name="T1" fmla="*/ 194 h 877"/>
                  <a:gd name="T2" fmla="*/ 0 w 910"/>
                  <a:gd name="T3" fmla="*/ 877 h 877"/>
                  <a:gd name="T4" fmla="*/ 910 w 910"/>
                  <a:gd name="T5" fmla="*/ 484 h 877"/>
                  <a:gd name="T6" fmla="*/ 448 w 910"/>
                  <a:gd name="T7" fmla="*/ 0 h 877"/>
                  <a:gd name="T8" fmla="*/ 0 w 910"/>
                  <a:gd name="T9" fmla="*/ 194 h 8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0" h="877">
                    <a:moveTo>
                      <a:pt x="0" y="194"/>
                    </a:moveTo>
                    <a:lnTo>
                      <a:pt x="0" y="877"/>
                    </a:lnTo>
                    <a:lnTo>
                      <a:pt x="910" y="484"/>
                    </a:lnTo>
                    <a:lnTo>
                      <a:pt x="448" y="0"/>
                    </a:lnTo>
                    <a:lnTo>
                      <a:pt x="0" y="194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4763" cap="flat">
                <a:solidFill>
                  <a:schemeClr val="accent4">
                    <a:lumMod val="75000"/>
                  </a:schemeClr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7" name="Parallelogram 3">
              <a:extLst>
                <a:ext uri="{FF2B5EF4-FFF2-40B4-BE49-F238E27FC236}">
                  <a16:creationId xmlns:a16="http://schemas.microsoft.com/office/drawing/2014/main" id="{C0E01F9D-E599-4DF0-B9E3-2A4EE8D8FCD0}"/>
                </a:ext>
              </a:extLst>
            </p:cNvPr>
            <p:cNvSpPr/>
            <p:nvPr/>
          </p:nvSpPr>
          <p:spPr>
            <a:xfrm>
              <a:off x="5190067" y="2406651"/>
              <a:ext cx="1901952" cy="787401"/>
            </a:xfrm>
            <a:custGeom>
              <a:avLst/>
              <a:gdLst>
                <a:gd name="connsiteX0" fmla="*/ 0 w 3636000"/>
                <a:gd name="connsiteY0" fmla="*/ 2338917 h 2338917"/>
                <a:gd name="connsiteX1" fmla="*/ 894332 w 3636000"/>
                <a:gd name="connsiteY1" fmla="*/ 0 h 2338917"/>
                <a:gd name="connsiteX2" fmla="*/ 3636000 w 3636000"/>
                <a:gd name="connsiteY2" fmla="*/ 0 h 2338917"/>
                <a:gd name="connsiteX3" fmla="*/ 2741668 w 3636000"/>
                <a:gd name="connsiteY3" fmla="*/ 2338917 h 2338917"/>
                <a:gd name="connsiteX4" fmla="*/ 0 w 3636000"/>
                <a:gd name="connsiteY4" fmla="*/ 2338917 h 2338917"/>
                <a:gd name="connsiteX0" fmla="*/ 0 w 3636000"/>
                <a:gd name="connsiteY0" fmla="*/ 2338917 h 3152517"/>
                <a:gd name="connsiteX1" fmla="*/ 894332 w 3636000"/>
                <a:gd name="connsiteY1" fmla="*/ 0 h 3152517"/>
                <a:gd name="connsiteX2" fmla="*/ 3636000 w 3636000"/>
                <a:gd name="connsiteY2" fmla="*/ 0 h 3152517"/>
                <a:gd name="connsiteX3" fmla="*/ 1949668 w 3636000"/>
                <a:gd name="connsiteY3" fmla="*/ 3152517 h 3152517"/>
                <a:gd name="connsiteX4" fmla="*/ 0 w 3636000"/>
                <a:gd name="connsiteY4" fmla="*/ 2338917 h 3152517"/>
                <a:gd name="connsiteX0" fmla="*/ 0 w 3895200"/>
                <a:gd name="connsiteY0" fmla="*/ 2338917 h 3152517"/>
                <a:gd name="connsiteX1" fmla="*/ 894332 w 3895200"/>
                <a:gd name="connsiteY1" fmla="*/ 0 h 3152517"/>
                <a:gd name="connsiteX2" fmla="*/ 3895200 w 3895200"/>
                <a:gd name="connsiteY2" fmla="*/ 2332800 h 3152517"/>
                <a:gd name="connsiteX3" fmla="*/ 1949668 w 3895200"/>
                <a:gd name="connsiteY3" fmla="*/ 3152517 h 3152517"/>
                <a:gd name="connsiteX4" fmla="*/ 0 w 3895200"/>
                <a:gd name="connsiteY4" fmla="*/ 2338917 h 3152517"/>
                <a:gd name="connsiteX0" fmla="*/ 0 w 3895200"/>
                <a:gd name="connsiteY0" fmla="*/ 6117 h 819717"/>
                <a:gd name="connsiteX1" fmla="*/ 1909532 w 3895200"/>
                <a:gd name="connsiteY1" fmla="*/ 64800 h 819717"/>
                <a:gd name="connsiteX2" fmla="*/ 3895200 w 3895200"/>
                <a:gd name="connsiteY2" fmla="*/ 0 h 819717"/>
                <a:gd name="connsiteX3" fmla="*/ 1949668 w 3895200"/>
                <a:gd name="connsiteY3" fmla="*/ 819717 h 819717"/>
                <a:gd name="connsiteX4" fmla="*/ 0 w 3895200"/>
                <a:gd name="connsiteY4" fmla="*/ 6117 h 819717"/>
                <a:gd name="connsiteX0" fmla="*/ 0 w 3895200"/>
                <a:gd name="connsiteY0" fmla="*/ 430917 h 1244517"/>
                <a:gd name="connsiteX1" fmla="*/ 1923932 w 3895200"/>
                <a:gd name="connsiteY1" fmla="*/ 0 h 1244517"/>
                <a:gd name="connsiteX2" fmla="*/ 3895200 w 3895200"/>
                <a:gd name="connsiteY2" fmla="*/ 424800 h 1244517"/>
                <a:gd name="connsiteX3" fmla="*/ 1949668 w 3895200"/>
                <a:gd name="connsiteY3" fmla="*/ 1244517 h 1244517"/>
                <a:gd name="connsiteX4" fmla="*/ 0 w 3895200"/>
                <a:gd name="connsiteY4" fmla="*/ 430917 h 1244517"/>
                <a:gd name="connsiteX0" fmla="*/ 0 w 3895200"/>
                <a:gd name="connsiteY0" fmla="*/ 690117 h 1503717"/>
                <a:gd name="connsiteX1" fmla="*/ 1923932 w 3895200"/>
                <a:gd name="connsiteY1" fmla="*/ 0 h 1503717"/>
                <a:gd name="connsiteX2" fmla="*/ 3895200 w 3895200"/>
                <a:gd name="connsiteY2" fmla="*/ 684000 h 1503717"/>
                <a:gd name="connsiteX3" fmla="*/ 1949668 w 3895200"/>
                <a:gd name="connsiteY3" fmla="*/ 1503717 h 1503717"/>
                <a:gd name="connsiteX4" fmla="*/ 0 w 3895200"/>
                <a:gd name="connsiteY4" fmla="*/ 690117 h 1503717"/>
                <a:gd name="connsiteX0" fmla="*/ 0 w 3895200"/>
                <a:gd name="connsiteY0" fmla="*/ 920517 h 1734117"/>
                <a:gd name="connsiteX1" fmla="*/ 1923932 w 3895200"/>
                <a:gd name="connsiteY1" fmla="*/ 0 h 1734117"/>
                <a:gd name="connsiteX2" fmla="*/ 3895200 w 3895200"/>
                <a:gd name="connsiteY2" fmla="*/ 914400 h 1734117"/>
                <a:gd name="connsiteX3" fmla="*/ 1949668 w 3895200"/>
                <a:gd name="connsiteY3" fmla="*/ 1734117 h 1734117"/>
                <a:gd name="connsiteX4" fmla="*/ 0 w 3895200"/>
                <a:gd name="connsiteY4" fmla="*/ 920517 h 1734117"/>
                <a:gd name="connsiteX0" fmla="*/ 0 w 3895200"/>
                <a:gd name="connsiteY0" fmla="*/ 920517 h 1734117"/>
                <a:gd name="connsiteX1" fmla="*/ 1923932 w 3895200"/>
                <a:gd name="connsiteY1" fmla="*/ 0 h 1734117"/>
                <a:gd name="connsiteX2" fmla="*/ 3895200 w 3895200"/>
                <a:gd name="connsiteY2" fmla="*/ 914400 h 1734117"/>
                <a:gd name="connsiteX3" fmla="*/ 1922203 w 3895200"/>
                <a:gd name="connsiteY3" fmla="*/ 1734117 h 1734117"/>
                <a:gd name="connsiteX4" fmla="*/ 0 w 3895200"/>
                <a:gd name="connsiteY4" fmla="*/ 920517 h 1734117"/>
                <a:gd name="connsiteX0" fmla="*/ 0 w 3895200"/>
                <a:gd name="connsiteY0" fmla="*/ 920517 h 1734117"/>
                <a:gd name="connsiteX1" fmla="*/ 1923932 w 3895200"/>
                <a:gd name="connsiteY1" fmla="*/ 0 h 1734117"/>
                <a:gd name="connsiteX2" fmla="*/ 3895200 w 3895200"/>
                <a:gd name="connsiteY2" fmla="*/ 914400 h 1734117"/>
                <a:gd name="connsiteX3" fmla="*/ 1922203 w 3895200"/>
                <a:gd name="connsiteY3" fmla="*/ 1734117 h 1734117"/>
                <a:gd name="connsiteX4" fmla="*/ 0 w 3895200"/>
                <a:gd name="connsiteY4" fmla="*/ 920517 h 1734117"/>
                <a:gd name="connsiteX0" fmla="*/ 0 w 3895200"/>
                <a:gd name="connsiteY0" fmla="*/ 920517 h 1716346"/>
                <a:gd name="connsiteX1" fmla="*/ 1923932 w 3895200"/>
                <a:gd name="connsiteY1" fmla="*/ 0 h 1716346"/>
                <a:gd name="connsiteX2" fmla="*/ 3895200 w 3895200"/>
                <a:gd name="connsiteY2" fmla="*/ 914400 h 1716346"/>
                <a:gd name="connsiteX3" fmla="*/ 1973900 w 3895200"/>
                <a:gd name="connsiteY3" fmla="*/ 1716346 h 1716346"/>
                <a:gd name="connsiteX4" fmla="*/ 0 w 3895200"/>
                <a:gd name="connsiteY4" fmla="*/ 920517 h 1716346"/>
                <a:gd name="connsiteX0" fmla="*/ 0 w 3895200"/>
                <a:gd name="connsiteY0" fmla="*/ 920517 h 1730886"/>
                <a:gd name="connsiteX1" fmla="*/ 1923932 w 3895200"/>
                <a:gd name="connsiteY1" fmla="*/ 0 h 1730886"/>
                <a:gd name="connsiteX2" fmla="*/ 3895200 w 3895200"/>
                <a:gd name="connsiteY2" fmla="*/ 914400 h 1730886"/>
                <a:gd name="connsiteX3" fmla="*/ 1925433 w 3895200"/>
                <a:gd name="connsiteY3" fmla="*/ 1730886 h 1730886"/>
                <a:gd name="connsiteX4" fmla="*/ 0 w 3895200"/>
                <a:gd name="connsiteY4" fmla="*/ 920517 h 1730886"/>
                <a:gd name="connsiteX0" fmla="*/ 0 w 3895200"/>
                <a:gd name="connsiteY0" fmla="*/ 782404 h 1592773"/>
                <a:gd name="connsiteX1" fmla="*/ 1923932 w 3895200"/>
                <a:gd name="connsiteY1" fmla="*/ 0 h 1592773"/>
                <a:gd name="connsiteX2" fmla="*/ 3895200 w 3895200"/>
                <a:gd name="connsiteY2" fmla="*/ 776287 h 1592773"/>
                <a:gd name="connsiteX3" fmla="*/ 1925433 w 3895200"/>
                <a:gd name="connsiteY3" fmla="*/ 1592773 h 1592773"/>
                <a:gd name="connsiteX4" fmla="*/ 0 w 3895200"/>
                <a:gd name="connsiteY4" fmla="*/ 782404 h 1592773"/>
                <a:gd name="connsiteX0" fmla="*/ 0 w 3886962"/>
                <a:gd name="connsiteY0" fmla="*/ 759338 h 1592773"/>
                <a:gd name="connsiteX1" fmla="*/ 1915694 w 3886962"/>
                <a:gd name="connsiteY1" fmla="*/ 0 h 1592773"/>
                <a:gd name="connsiteX2" fmla="*/ 3886962 w 3886962"/>
                <a:gd name="connsiteY2" fmla="*/ 776287 h 1592773"/>
                <a:gd name="connsiteX3" fmla="*/ 1917195 w 3886962"/>
                <a:gd name="connsiteY3" fmla="*/ 1592773 h 1592773"/>
                <a:gd name="connsiteX4" fmla="*/ 0 w 3886962"/>
                <a:gd name="connsiteY4" fmla="*/ 759338 h 1592773"/>
                <a:gd name="connsiteX0" fmla="*/ 0 w 3901791"/>
                <a:gd name="connsiteY0" fmla="*/ 760986 h 1592773"/>
                <a:gd name="connsiteX1" fmla="*/ 1930523 w 3901791"/>
                <a:gd name="connsiteY1" fmla="*/ 0 h 1592773"/>
                <a:gd name="connsiteX2" fmla="*/ 3901791 w 3901791"/>
                <a:gd name="connsiteY2" fmla="*/ 776287 h 1592773"/>
                <a:gd name="connsiteX3" fmla="*/ 1932024 w 3901791"/>
                <a:gd name="connsiteY3" fmla="*/ 1592773 h 1592773"/>
                <a:gd name="connsiteX4" fmla="*/ 0 w 3901791"/>
                <a:gd name="connsiteY4" fmla="*/ 760986 h 1592773"/>
                <a:gd name="connsiteX0" fmla="*/ 0 w 3863897"/>
                <a:gd name="connsiteY0" fmla="*/ 760986 h 1592773"/>
                <a:gd name="connsiteX1" fmla="*/ 1930523 w 3863897"/>
                <a:gd name="connsiteY1" fmla="*/ 0 h 1592773"/>
                <a:gd name="connsiteX2" fmla="*/ 3863897 w 3863897"/>
                <a:gd name="connsiteY2" fmla="*/ 761459 h 1592773"/>
                <a:gd name="connsiteX3" fmla="*/ 1932024 w 3863897"/>
                <a:gd name="connsiteY3" fmla="*/ 1592773 h 1592773"/>
                <a:gd name="connsiteX4" fmla="*/ 0 w 3863897"/>
                <a:gd name="connsiteY4" fmla="*/ 760986 h 1592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63897" h="1592773">
                  <a:moveTo>
                    <a:pt x="0" y="760986"/>
                  </a:moveTo>
                  <a:lnTo>
                    <a:pt x="1930523" y="0"/>
                  </a:lnTo>
                  <a:lnTo>
                    <a:pt x="3863897" y="761459"/>
                  </a:lnTo>
                  <a:lnTo>
                    <a:pt x="1932024" y="1592773"/>
                  </a:lnTo>
                  <a:lnTo>
                    <a:pt x="0" y="760986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5">
            <a:extLst>
              <a:ext uri="{FF2B5EF4-FFF2-40B4-BE49-F238E27FC236}">
                <a16:creationId xmlns:a16="http://schemas.microsoft.com/office/drawing/2014/main" id="{7AB0E6F1-5250-4FC1-8864-0438E82C73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5180" y="1932743"/>
            <a:ext cx="9106820" cy="1007533"/>
          </a:xfrm>
          <a:prstGeom prst="rect">
            <a:avLst/>
          </a:prstGeom>
          <a:solidFill>
            <a:schemeClr val="bg2"/>
          </a:solidFill>
          <a:ln w="4763" cap="flat">
            <a:solidFill>
              <a:schemeClr val="bg2">
                <a:lumMod val="7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ED29B7A-041D-447E-A81F-F68889FD96B1}"/>
              </a:ext>
            </a:extLst>
          </p:cNvPr>
          <p:cNvSpPr/>
          <p:nvPr/>
        </p:nvSpPr>
        <p:spPr>
          <a:xfrm>
            <a:off x="4173368" y="2148644"/>
            <a:ext cx="832920" cy="655564"/>
          </a:xfrm>
          <a:prstGeom prst="rect">
            <a:avLst/>
          </a:prstGeom>
        </p:spPr>
        <p:txBody>
          <a:bodyPr wrap="none" lIns="121920" rIns="121920" bIns="60960">
            <a:spAutoFit/>
          </a:bodyPr>
          <a:lstStyle/>
          <a:p>
            <a:pPr algn="r">
              <a:lnSpc>
                <a:spcPct val="89000"/>
              </a:lnSpc>
            </a:pPr>
            <a:r>
              <a:rPr lang="en-US" sz="4000" dirty="0"/>
              <a:t>03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40F6F67-0D0A-41D3-84B2-D856E2608462}"/>
              </a:ext>
            </a:extLst>
          </p:cNvPr>
          <p:cNvGrpSpPr/>
          <p:nvPr/>
        </p:nvGrpSpPr>
        <p:grpSpPr>
          <a:xfrm>
            <a:off x="2134795" y="1932744"/>
            <a:ext cx="1898651" cy="1403351"/>
            <a:chOff x="5190067" y="1790701"/>
            <a:chExt cx="1898651" cy="1403351"/>
          </a:xfrm>
        </p:grpSpPr>
        <p:sp>
          <p:nvSpPr>
            <p:cNvPr id="24" name="Freeform 13">
              <a:extLst>
                <a:ext uri="{FF2B5EF4-FFF2-40B4-BE49-F238E27FC236}">
                  <a16:creationId xmlns:a16="http://schemas.microsoft.com/office/drawing/2014/main" id="{D8C1B223-2914-4791-8CB7-BBFCA3110572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0451" y="1790701"/>
              <a:ext cx="948267" cy="1403351"/>
            </a:xfrm>
            <a:custGeom>
              <a:avLst/>
              <a:gdLst>
                <a:gd name="T0" fmla="*/ 0 w 448"/>
                <a:gd name="T1" fmla="*/ 0 h 663"/>
                <a:gd name="T2" fmla="*/ 0 w 448"/>
                <a:gd name="T3" fmla="*/ 663 h 663"/>
                <a:gd name="T4" fmla="*/ 448 w 448"/>
                <a:gd name="T5" fmla="*/ 469 h 663"/>
                <a:gd name="T6" fmla="*/ 0 w 448"/>
                <a:gd name="T7" fmla="*/ 0 h 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8" h="663">
                  <a:moveTo>
                    <a:pt x="0" y="0"/>
                  </a:moveTo>
                  <a:lnTo>
                    <a:pt x="0" y="663"/>
                  </a:lnTo>
                  <a:lnTo>
                    <a:pt x="448" y="4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4763" cap="flat">
              <a:solidFill>
                <a:schemeClr val="bg2">
                  <a:lumMod val="7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solidFill>
                  <a:srgbClr val="FFFFFF"/>
                </a:solidFill>
              </a:endParaRPr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B4066809-B267-4AA1-9526-3E3DDEE6D1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0067" y="1790701"/>
              <a:ext cx="950384" cy="1403351"/>
            </a:xfrm>
            <a:custGeom>
              <a:avLst/>
              <a:gdLst>
                <a:gd name="T0" fmla="*/ 449 w 449"/>
                <a:gd name="T1" fmla="*/ 0 h 663"/>
                <a:gd name="T2" fmla="*/ 0 w 449"/>
                <a:gd name="T3" fmla="*/ 469 h 663"/>
                <a:gd name="T4" fmla="*/ 449 w 449"/>
                <a:gd name="T5" fmla="*/ 663 h 663"/>
                <a:gd name="T6" fmla="*/ 449 w 449"/>
                <a:gd name="T7" fmla="*/ 0 h 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9" h="663">
                  <a:moveTo>
                    <a:pt x="449" y="0"/>
                  </a:moveTo>
                  <a:lnTo>
                    <a:pt x="0" y="469"/>
                  </a:lnTo>
                  <a:lnTo>
                    <a:pt x="449" y="663"/>
                  </a:lnTo>
                  <a:lnTo>
                    <a:pt x="449" y="0"/>
                  </a:lnTo>
                  <a:close/>
                </a:path>
              </a:pathLst>
            </a:custGeom>
            <a:solidFill>
              <a:schemeClr val="bg2"/>
            </a:solidFill>
            <a:ln w="4763" cap="flat">
              <a:solidFill>
                <a:schemeClr val="bg2">
                  <a:lumMod val="7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AE375E6B-2035-468A-BF5E-F636F588F8DD}"/>
              </a:ext>
            </a:extLst>
          </p:cNvPr>
          <p:cNvSpPr/>
          <p:nvPr/>
        </p:nvSpPr>
        <p:spPr>
          <a:xfrm>
            <a:off x="5698155" y="2984798"/>
            <a:ext cx="4918592" cy="885435"/>
          </a:xfrm>
          <a:prstGeom prst="rect">
            <a:avLst/>
          </a:prstGeom>
        </p:spPr>
        <p:txBody>
          <a:bodyPr wrap="square" lIns="243840" rIns="243840" bIns="97536">
            <a:spAutoFit/>
          </a:bodyPr>
          <a:lstStyle/>
          <a:p>
            <a:pPr>
              <a:lnSpc>
                <a:spcPct val="95000"/>
              </a:lnSpc>
            </a:pPr>
            <a:r>
              <a:rPr lang="lt-LT" sz="2133" dirty="0"/>
              <a:t>Institucijų įtraukimas</a:t>
            </a:r>
            <a:endParaRPr lang="en-US" sz="2133" dirty="0"/>
          </a:p>
          <a:p>
            <a:pPr>
              <a:lnSpc>
                <a:spcPct val="95000"/>
              </a:lnSpc>
            </a:pPr>
            <a:r>
              <a:rPr lang="lt-LT" sz="1467" dirty="0"/>
              <a:t>Aplinkos projektų valdymo agentūra</a:t>
            </a:r>
          </a:p>
          <a:p>
            <a:pPr>
              <a:lnSpc>
                <a:spcPct val="95000"/>
              </a:lnSpc>
            </a:pPr>
            <a:r>
              <a:rPr lang="lt-LT" sz="1467" dirty="0"/>
              <a:t>Viešųjų pirkimų tarnyba</a:t>
            </a:r>
            <a:endParaRPr lang="en-US" sz="1467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DC8D387-D5C9-489B-AD3C-DCFFE0C377B9}"/>
              </a:ext>
            </a:extLst>
          </p:cNvPr>
          <p:cNvSpPr/>
          <p:nvPr/>
        </p:nvSpPr>
        <p:spPr>
          <a:xfrm>
            <a:off x="4763212" y="2029060"/>
            <a:ext cx="4918592" cy="885435"/>
          </a:xfrm>
          <a:prstGeom prst="rect">
            <a:avLst/>
          </a:prstGeom>
        </p:spPr>
        <p:txBody>
          <a:bodyPr wrap="square" lIns="243840" rIns="243840" bIns="97536">
            <a:spAutoFit/>
          </a:bodyPr>
          <a:lstStyle/>
          <a:p>
            <a:pPr>
              <a:lnSpc>
                <a:spcPct val="95000"/>
              </a:lnSpc>
            </a:pPr>
            <a:r>
              <a:rPr lang="lt-LT" sz="2133" dirty="0"/>
              <a:t>Rinkos konsultacija</a:t>
            </a:r>
            <a:endParaRPr lang="en-US" sz="2133" dirty="0"/>
          </a:p>
          <a:p>
            <a:pPr>
              <a:lnSpc>
                <a:spcPct val="95000"/>
              </a:lnSpc>
            </a:pPr>
            <a:r>
              <a:rPr lang="lt-LT" sz="1467" dirty="0"/>
              <a:t>Tiksliniai klausimai tiekėjams</a:t>
            </a:r>
          </a:p>
          <a:p>
            <a:pPr>
              <a:lnSpc>
                <a:spcPct val="95000"/>
              </a:lnSpc>
            </a:pPr>
            <a:r>
              <a:rPr lang="lt-LT" sz="1467" dirty="0"/>
              <a:t>Papildomi raginimai dalyvauti </a:t>
            </a:r>
            <a:endParaRPr lang="en-US" sz="1467" dirty="0"/>
          </a:p>
        </p:txBody>
      </p:sp>
    </p:spTree>
    <p:extLst>
      <p:ext uri="{BB962C8B-B14F-4D97-AF65-F5344CB8AC3E}">
        <p14:creationId xmlns:p14="http://schemas.microsoft.com/office/powerpoint/2010/main" val="313180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12" grpId="0"/>
      <p:bldP spid="13" grpId="0"/>
      <p:bldP spid="14" grpId="0"/>
      <p:bldP spid="20" grpId="0" animBg="1"/>
      <p:bldP spid="21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3">
            <a:extLst>
              <a:ext uri="{FF2B5EF4-FFF2-40B4-BE49-F238E27FC236}">
                <a16:creationId xmlns:a16="http://schemas.microsoft.com/office/drawing/2014/main" id="{C4D95CEB-C18F-4F1A-B874-C30C8E3BDF82}"/>
              </a:ext>
            </a:extLst>
          </p:cNvPr>
          <p:cNvSpPr txBox="1">
            <a:spLocks/>
          </p:cNvSpPr>
          <p:nvPr/>
        </p:nvSpPr>
        <p:spPr>
          <a:xfrm>
            <a:off x="3502708" y="362700"/>
            <a:ext cx="4614488" cy="9271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REZULTATAS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A1FE8E-5D91-4FEB-9190-F36FD7783D89}"/>
              </a:ext>
            </a:extLst>
          </p:cNvPr>
          <p:cNvSpPr/>
          <p:nvPr/>
        </p:nvSpPr>
        <p:spPr>
          <a:xfrm>
            <a:off x="1160266" y="2844466"/>
            <a:ext cx="4307660" cy="3170612"/>
          </a:xfrm>
          <a:prstGeom prst="rect">
            <a:avLst/>
          </a:prstGeom>
          <a:solidFill>
            <a:schemeClr val="accent1">
              <a:alpha val="20000"/>
            </a:schemeClr>
          </a:solidFill>
        </p:spPr>
        <p:txBody>
          <a:bodyPr wrap="square" lIns="182880" tIns="182880" rIns="182880" bIns="182880">
            <a:spAutoFit/>
          </a:bodyPr>
          <a:lstStyle/>
          <a:p>
            <a:pPr marL="171450" indent="-171450">
              <a:lnSpc>
                <a:spcPct val="94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lt-LT" dirty="0"/>
              <a:t>Vertė – 70 mln. Eur;</a:t>
            </a:r>
          </a:p>
          <a:p>
            <a:pPr marL="171450" indent="-171450">
              <a:lnSpc>
                <a:spcPct val="94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lt-LT" dirty="0"/>
              <a:t>Terminas – 4 metai;</a:t>
            </a:r>
          </a:p>
          <a:p>
            <a:pPr marL="171450" indent="-171450">
              <a:lnSpc>
                <a:spcPct val="94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lt-LT" dirty="0"/>
              <a:t>Tiekėjai gali kvalifikuotis su:</a:t>
            </a:r>
          </a:p>
          <a:p>
            <a:pPr marL="628650" lvl="1" indent="-171450">
              <a:lnSpc>
                <a:spcPct val="94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lt-LT" dirty="0"/>
              <a:t>Veikiančiu saulės parku</a:t>
            </a:r>
            <a:r>
              <a:rPr lang="en-US" dirty="0"/>
              <a:t> </a:t>
            </a:r>
            <a:r>
              <a:rPr lang="lt-LT" dirty="0"/>
              <a:t>arba</a:t>
            </a:r>
          </a:p>
          <a:p>
            <a:pPr marL="628650" lvl="1" indent="-171450">
              <a:lnSpc>
                <a:spcPct val="94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lt-LT" dirty="0"/>
              <a:t>Statomu saulės parku;</a:t>
            </a:r>
          </a:p>
          <a:p>
            <a:pPr marL="171450" indent="-171450">
              <a:lnSpc>
                <a:spcPct val="94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lt-LT" dirty="0"/>
              <a:t>Kartu su DPS sąlygomis paskelbta:</a:t>
            </a:r>
          </a:p>
          <a:p>
            <a:pPr marL="628650" lvl="1" indent="-171450">
              <a:lnSpc>
                <a:spcPct val="94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lt-LT" dirty="0"/>
              <a:t>Pirkimo sutartis;</a:t>
            </a:r>
          </a:p>
          <a:p>
            <a:pPr marL="628650" lvl="1" indent="-171450">
              <a:lnSpc>
                <a:spcPct val="94000"/>
              </a:lnSpc>
              <a:spcAft>
                <a:spcPts val="8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lt-LT" dirty="0"/>
              <a:t>Techninė specifikacija.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F71086-8BEE-44D0-8AAB-400A15BC48EF}"/>
              </a:ext>
            </a:extLst>
          </p:cNvPr>
          <p:cNvSpPr/>
          <p:nvPr/>
        </p:nvSpPr>
        <p:spPr>
          <a:xfrm>
            <a:off x="6390475" y="2844466"/>
            <a:ext cx="4499191" cy="3383619"/>
          </a:xfrm>
          <a:prstGeom prst="rect">
            <a:avLst/>
          </a:prstGeom>
          <a:solidFill>
            <a:schemeClr val="accent3">
              <a:alpha val="20000"/>
            </a:schemeClr>
          </a:solidFill>
        </p:spPr>
        <p:txBody>
          <a:bodyPr wrap="square" lIns="182880" tIns="182880" rIns="182880" bIns="182880">
            <a:spAutoFit/>
          </a:bodyPr>
          <a:lstStyle/>
          <a:p>
            <a:pPr marL="171450" indent="-171450">
              <a:lnSpc>
                <a:spcPct val="94000"/>
              </a:lnSpc>
              <a:spcAft>
                <a:spcPts val="8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lt-LT" dirty="0"/>
              <a:t>Iki konkretaus pirkimo pradžios patikrinama siūlomų saulės parkų atitiktis techninei specifikacijai;</a:t>
            </a:r>
            <a:endParaRPr lang="en-US" dirty="0"/>
          </a:p>
          <a:p>
            <a:pPr marL="171450" indent="-171450">
              <a:lnSpc>
                <a:spcPct val="94000"/>
              </a:lnSpc>
              <a:spcAft>
                <a:spcPts val="8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lt-LT" dirty="0"/>
              <a:t>Pasiūlymų vertinimas – kainos ir kokybės santykis;</a:t>
            </a:r>
          </a:p>
          <a:p>
            <a:pPr marL="171450" indent="-171450">
              <a:lnSpc>
                <a:spcPct val="94000"/>
              </a:lnSpc>
              <a:spcAft>
                <a:spcPts val="8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lt-LT" dirty="0"/>
              <a:t>Minimizuota ginčų tikimybė dėl pirkimo sąlygų;</a:t>
            </a:r>
          </a:p>
          <a:p>
            <a:pPr marL="171450" indent="-171450">
              <a:lnSpc>
                <a:spcPct val="94000"/>
              </a:lnSpc>
              <a:spcAft>
                <a:spcPts val="8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lt-LT" dirty="0"/>
              <a:t>Automatizuotas pirkimo vertinimo ir laimėtojo išrinkimo procesas;</a:t>
            </a:r>
          </a:p>
          <a:p>
            <a:pPr marL="171450" indent="-171450">
              <a:lnSpc>
                <a:spcPct val="94000"/>
              </a:lnSpc>
              <a:spcAft>
                <a:spcPts val="800"/>
              </a:spcAft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lt-LT" dirty="0"/>
              <a:t>Sugeneruojama sutartis pasirašymui.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F8C7F5-1A4A-43E4-87D5-2548333AC2B3}"/>
              </a:ext>
            </a:extLst>
          </p:cNvPr>
          <p:cNvSpPr txBox="1"/>
          <p:nvPr/>
        </p:nvSpPr>
        <p:spPr>
          <a:xfrm>
            <a:off x="1160266" y="1984255"/>
            <a:ext cx="4307661" cy="861774"/>
          </a:xfrm>
          <a:prstGeom prst="rect">
            <a:avLst/>
          </a:prstGeom>
          <a:solidFill>
            <a:schemeClr val="accent1"/>
          </a:solidFill>
        </p:spPr>
        <p:txBody>
          <a:bodyPr wrap="square" lIns="243840" tIns="121920" rIns="243840" bIns="121920" rtlCol="0">
            <a:spAutoFit/>
          </a:bodyPr>
          <a:lstStyle/>
          <a:p>
            <a:pPr algn="ctr"/>
            <a:r>
              <a:rPr lang="en-US" sz="2000" dirty="0">
                <a:solidFill>
                  <a:srgbClr val="FFFFFF"/>
                </a:solidFill>
              </a:rPr>
              <a:t>SUKURTA DINAMIN</a:t>
            </a:r>
            <a:r>
              <a:rPr lang="lt-LT" sz="2000" dirty="0">
                <a:solidFill>
                  <a:srgbClr val="FFFFFF"/>
                </a:solidFill>
              </a:rPr>
              <a:t>Ė</a:t>
            </a:r>
            <a:r>
              <a:rPr lang="en-US" sz="2000" dirty="0">
                <a:solidFill>
                  <a:srgbClr val="FFFFFF"/>
                </a:solidFill>
              </a:rPr>
              <a:t> PIRKIMO  SISTEMA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FC5E5C-AB67-4235-82E8-CC1A2368AE50}"/>
              </a:ext>
            </a:extLst>
          </p:cNvPr>
          <p:cNvSpPr txBox="1"/>
          <p:nvPr/>
        </p:nvSpPr>
        <p:spPr>
          <a:xfrm>
            <a:off x="6390475" y="1982692"/>
            <a:ext cx="4499191" cy="861774"/>
          </a:xfrm>
          <a:prstGeom prst="rect">
            <a:avLst/>
          </a:prstGeom>
          <a:solidFill>
            <a:schemeClr val="accent3"/>
          </a:solidFill>
        </p:spPr>
        <p:txBody>
          <a:bodyPr wrap="square" lIns="243840" tIns="121920" rIns="243840" bIns="121920" rtlCol="0">
            <a:spAutoFit/>
          </a:bodyPr>
          <a:lstStyle/>
          <a:p>
            <a:pPr algn="ctr"/>
            <a:r>
              <a:rPr lang="lt-LT" sz="2000" cap="all" dirty="0">
                <a:solidFill>
                  <a:srgbClr val="FFFFFF"/>
                </a:solidFill>
              </a:rPr>
              <a:t>Sukurtas CPO LT elektroninio katalogo modulis</a:t>
            </a:r>
            <a:endParaRPr lang="en-US" sz="2000" cap="all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60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4382990" y="2015676"/>
            <a:ext cx="6754797" cy="945637"/>
          </a:xfrm>
          <a:prstGeom prst="roundRect">
            <a:avLst>
              <a:gd name="adj" fmla="val 50000"/>
            </a:avLst>
          </a:prstGeom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r>
              <a:rPr lang="lt-LT" sz="2000" dirty="0">
                <a:solidFill>
                  <a:schemeClr val="tx1"/>
                </a:solidFill>
              </a:rPr>
              <a:t>1 kW elektros energijos gamybos kaina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lt-LT" sz="1400" dirty="0">
                <a:solidFill>
                  <a:schemeClr val="tx1"/>
                </a:solidFill>
              </a:rPr>
              <a:t>Pasiūlymo kainos ir gamybos įsipareigojimo santykis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Teardrop 4"/>
          <p:cNvSpPr>
            <a:spLocks noChangeAspect="1"/>
          </p:cNvSpPr>
          <p:nvPr/>
        </p:nvSpPr>
        <p:spPr>
          <a:xfrm rot="5400000">
            <a:off x="4383684" y="1990340"/>
            <a:ext cx="945637" cy="996309"/>
          </a:xfrm>
          <a:prstGeom prst="teardrop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01</a:t>
            </a:r>
          </a:p>
        </p:txBody>
      </p:sp>
      <p:sp useBgFill="1">
        <p:nvSpPr>
          <p:cNvPr id="9" name="Rounded Rectangle 8"/>
          <p:cNvSpPr/>
          <p:nvPr/>
        </p:nvSpPr>
        <p:spPr>
          <a:xfrm>
            <a:off x="4382990" y="3352217"/>
            <a:ext cx="7468413" cy="945637"/>
          </a:xfrm>
          <a:prstGeom prst="roundRect">
            <a:avLst>
              <a:gd name="adj" fmla="val 50000"/>
            </a:avLst>
          </a:prstGeom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r>
              <a:rPr lang="lt-LT" sz="2000" dirty="0">
                <a:solidFill>
                  <a:schemeClr val="tx1"/>
                </a:solidFill>
              </a:rPr>
              <a:t>Gamintojo garantija fotoelektriniams moduliams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lt-LT" sz="1400" dirty="0">
                <a:solidFill>
                  <a:schemeClr val="tx1"/>
                </a:solidFill>
              </a:rPr>
              <a:t>Minimalus laikotarpis 10 metų, maksimalus – 20 metų.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Teardrop 9"/>
          <p:cNvSpPr>
            <a:spLocks noChangeAspect="1"/>
          </p:cNvSpPr>
          <p:nvPr/>
        </p:nvSpPr>
        <p:spPr>
          <a:xfrm rot="5400000">
            <a:off x="4408326" y="3326881"/>
            <a:ext cx="945637" cy="996309"/>
          </a:xfrm>
          <a:prstGeom prst="teardrop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02</a:t>
            </a:r>
          </a:p>
        </p:txBody>
      </p:sp>
      <p:sp useBgFill="1">
        <p:nvSpPr>
          <p:cNvPr id="13" name="Rounded Rectangle 12"/>
          <p:cNvSpPr/>
          <p:nvPr/>
        </p:nvSpPr>
        <p:spPr>
          <a:xfrm>
            <a:off x="4382991" y="4688759"/>
            <a:ext cx="7809009" cy="945637"/>
          </a:xfrm>
          <a:prstGeom prst="roundRect">
            <a:avLst>
              <a:gd name="adj" fmla="val 50000"/>
            </a:avLst>
          </a:prstGeom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r>
              <a:rPr lang="lt-LT" sz="2000" dirty="0">
                <a:solidFill>
                  <a:schemeClr val="tx1"/>
                </a:solidFill>
              </a:rPr>
              <a:t>Gamintojo garantija fotoelektrinių modulių efektyvumui</a:t>
            </a:r>
          </a:p>
          <a:p>
            <a:r>
              <a:rPr lang="lt-LT" sz="1400" dirty="0">
                <a:solidFill>
                  <a:schemeClr val="tx1"/>
                </a:solidFill>
              </a:rPr>
              <a:t>Minimalus efektyvumas</a:t>
            </a:r>
            <a:r>
              <a:rPr lang="en-US" sz="1400" dirty="0">
                <a:solidFill>
                  <a:schemeClr val="tx1"/>
                </a:solidFill>
              </a:rPr>
              <a:t> po</a:t>
            </a:r>
            <a:r>
              <a:rPr lang="lt-LT" sz="1400" dirty="0">
                <a:solidFill>
                  <a:schemeClr val="tx1"/>
                </a:solidFill>
              </a:rPr>
              <a:t> 25 metų 80 proc., maksimalus – 92 proc.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Teardrop 13"/>
          <p:cNvSpPr>
            <a:spLocks noChangeAspect="1"/>
          </p:cNvSpPr>
          <p:nvPr/>
        </p:nvSpPr>
        <p:spPr>
          <a:xfrm rot="5400000">
            <a:off x="4408326" y="4663423"/>
            <a:ext cx="945637" cy="996309"/>
          </a:xfrm>
          <a:prstGeom prst="teardrop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3200" dirty="0">
                <a:solidFill>
                  <a:srgbClr val="FFFFFF"/>
                </a:solidFill>
              </a:rPr>
              <a:t>03</a:t>
            </a:r>
          </a:p>
        </p:txBody>
      </p:sp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2098282758"/>
              </p:ext>
            </p:extLst>
          </p:nvPr>
        </p:nvGraphicFramePr>
        <p:xfrm>
          <a:off x="632534" y="2015676"/>
          <a:ext cx="3655104" cy="3556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" name="Title 3">
            <a:extLst>
              <a:ext uri="{FF2B5EF4-FFF2-40B4-BE49-F238E27FC236}">
                <a16:creationId xmlns:a16="http://schemas.microsoft.com/office/drawing/2014/main" id="{C4D95CEB-C18F-4F1A-B874-C30C8E3BDF82}"/>
              </a:ext>
            </a:extLst>
          </p:cNvPr>
          <p:cNvSpPr txBox="1">
            <a:spLocks/>
          </p:cNvSpPr>
          <p:nvPr/>
        </p:nvSpPr>
        <p:spPr>
          <a:xfrm>
            <a:off x="2622831" y="159977"/>
            <a:ext cx="9561841" cy="9271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dirty="0"/>
              <a:t>Vertinimo kriterijai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E880DD3-0C2E-43A8-A45F-6BF9A5723058}"/>
              </a:ext>
            </a:extLst>
          </p:cNvPr>
          <p:cNvSpPr txBox="1"/>
          <p:nvPr/>
        </p:nvSpPr>
        <p:spPr>
          <a:xfrm rot="20225930">
            <a:off x="1028062" y="1843950"/>
            <a:ext cx="9578366" cy="3170099"/>
          </a:xfrm>
          <a:custGeom>
            <a:avLst/>
            <a:gdLst>
              <a:gd name="connsiteX0" fmla="*/ 0 w 9578366"/>
              <a:gd name="connsiteY0" fmla="*/ 0 h 3170099"/>
              <a:gd name="connsiteX1" fmla="*/ 502864 w 9578366"/>
              <a:gd name="connsiteY1" fmla="*/ 0 h 3170099"/>
              <a:gd name="connsiteX2" fmla="*/ 814161 w 9578366"/>
              <a:gd name="connsiteY2" fmla="*/ 0 h 3170099"/>
              <a:gd name="connsiteX3" fmla="*/ 1604376 w 9578366"/>
              <a:gd name="connsiteY3" fmla="*/ 0 h 3170099"/>
              <a:gd name="connsiteX4" fmla="*/ 2107241 w 9578366"/>
              <a:gd name="connsiteY4" fmla="*/ 0 h 3170099"/>
              <a:gd name="connsiteX5" fmla="*/ 2610105 w 9578366"/>
              <a:gd name="connsiteY5" fmla="*/ 0 h 3170099"/>
              <a:gd name="connsiteX6" fmla="*/ 3400320 w 9578366"/>
              <a:gd name="connsiteY6" fmla="*/ 0 h 3170099"/>
              <a:gd name="connsiteX7" fmla="*/ 3807400 w 9578366"/>
              <a:gd name="connsiteY7" fmla="*/ 0 h 3170099"/>
              <a:gd name="connsiteX8" fmla="*/ 4597616 w 9578366"/>
              <a:gd name="connsiteY8" fmla="*/ 0 h 3170099"/>
              <a:gd name="connsiteX9" fmla="*/ 5387831 w 9578366"/>
              <a:gd name="connsiteY9" fmla="*/ 0 h 3170099"/>
              <a:gd name="connsiteX10" fmla="*/ 5986479 w 9578366"/>
              <a:gd name="connsiteY10" fmla="*/ 0 h 3170099"/>
              <a:gd name="connsiteX11" fmla="*/ 6776694 w 9578366"/>
              <a:gd name="connsiteY11" fmla="*/ 0 h 3170099"/>
              <a:gd name="connsiteX12" fmla="*/ 7279558 w 9578366"/>
              <a:gd name="connsiteY12" fmla="*/ 0 h 3170099"/>
              <a:gd name="connsiteX13" fmla="*/ 7782422 w 9578366"/>
              <a:gd name="connsiteY13" fmla="*/ 0 h 3170099"/>
              <a:gd name="connsiteX14" fmla="*/ 8476854 w 9578366"/>
              <a:gd name="connsiteY14" fmla="*/ 0 h 3170099"/>
              <a:gd name="connsiteX15" fmla="*/ 8979718 w 9578366"/>
              <a:gd name="connsiteY15" fmla="*/ 0 h 3170099"/>
              <a:gd name="connsiteX16" fmla="*/ 9578366 w 9578366"/>
              <a:gd name="connsiteY16" fmla="*/ 0 h 3170099"/>
              <a:gd name="connsiteX17" fmla="*/ 9578366 w 9578366"/>
              <a:gd name="connsiteY17" fmla="*/ 591752 h 3170099"/>
              <a:gd name="connsiteX18" fmla="*/ 9578366 w 9578366"/>
              <a:gd name="connsiteY18" fmla="*/ 1151803 h 3170099"/>
              <a:gd name="connsiteX19" fmla="*/ 9578366 w 9578366"/>
              <a:gd name="connsiteY19" fmla="*/ 1711853 h 3170099"/>
              <a:gd name="connsiteX20" fmla="*/ 9578366 w 9578366"/>
              <a:gd name="connsiteY20" fmla="*/ 2145100 h 3170099"/>
              <a:gd name="connsiteX21" fmla="*/ 9578366 w 9578366"/>
              <a:gd name="connsiteY21" fmla="*/ 2610048 h 3170099"/>
              <a:gd name="connsiteX22" fmla="*/ 9578366 w 9578366"/>
              <a:gd name="connsiteY22" fmla="*/ 3170099 h 3170099"/>
              <a:gd name="connsiteX23" fmla="*/ 9075502 w 9578366"/>
              <a:gd name="connsiteY23" fmla="*/ 3170099 h 3170099"/>
              <a:gd name="connsiteX24" fmla="*/ 8476854 w 9578366"/>
              <a:gd name="connsiteY24" fmla="*/ 3170099 h 3170099"/>
              <a:gd name="connsiteX25" fmla="*/ 8165557 w 9578366"/>
              <a:gd name="connsiteY25" fmla="*/ 3170099 h 3170099"/>
              <a:gd name="connsiteX26" fmla="*/ 7854260 w 9578366"/>
              <a:gd name="connsiteY26" fmla="*/ 3170099 h 3170099"/>
              <a:gd name="connsiteX27" fmla="*/ 7255612 w 9578366"/>
              <a:gd name="connsiteY27" fmla="*/ 3170099 h 3170099"/>
              <a:gd name="connsiteX28" fmla="*/ 6848532 w 9578366"/>
              <a:gd name="connsiteY28" fmla="*/ 3170099 h 3170099"/>
              <a:gd name="connsiteX29" fmla="*/ 6154100 w 9578366"/>
              <a:gd name="connsiteY29" fmla="*/ 3170099 h 3170099"/>
              <a:gd name="connsiteX30" fmla="*/ 5747020 w 9578366"/>
              <a:gd name="connsiteY30" fmla="*/ 3170099 h 3170099"/>
              <a:gd name="connsiteX31" fmla="*/ 5052588 w 9578366"/>
              <a:gd name="connsiteY31" fmla="*/ 3170099 h 3170099"/>
              <a:gd name="connsiteX32" fmla="*/ 4741291 w 9578366"/>
              <a:gd name="connsiteY32" fmla="*/ 3170099 h 3170099"/>
              <a:gd name="connsiteX33" fmla="*/ 4046860 w 9578366"/>
              <a:gd name="connsiteY33" fmla="*/ 3170099 h 3170099"/>
              <a:gd name="connsiteX34" fmla="*/ 3639779 w 9578366"/>
              <a:gd name="connsiteY34" fmla="*/ 3170099 h 3170099"/>
              <a:gd name="connsiteX35" fmla="*/ 3328482 w 9578366"/>
              <a:gd name="connsiteY35" fmla="*/ 3170099 h 3170099"/>
              <a:gd name="connsiteX36" fmla="*/ 2921402 w 9578366"/>
              <a:gd name="connsiteY36" fmla="*/ 3170099 h 3170099"/>
              <a:gd name="connsiteX37" fmla="*/ 2226970 w 9578366"/>
              <a:gd name="connsiteY37" fmla="*/ 3170099 h 3170099"/>
              <a:gd name="connsiteX38" fmla="*/ 1819890 w 9578366"/>
              <a:gd name="connsiteY38" fmla="*/ 3170099 h 3170099"/>
              <a:gd name="connsiteX39" fmla="*/ 1508593 w 9578366"/>
              <a:gd name="connsiteY39" fmla="*/ 3170099 h 3170099"/>
              <a:gd name="connsiteX40" fmla="*/ 1101512 w 9578366"/>
              <a:gd name="connsiteY40" fmla="*/ 3170099 h 3170099"/>
              <a:gd name="connsiteX41" fmla="*/ 598648 w 9578366"/>
              <a:gd name="connsiteY41" fmla="*/ 3170099 h 3170099"/>
              <a:gd name="connsiteX42" fmla="*/ 0 w 9578366"/>
              <a:gd name="connsiteY42" fmla="*/ 3170099 h 3170099"/>
              <a:gd name="connsiteX43" fmla="*/ 0 w 9578366"/>
              <a:gd name="connsiteY43" fmla="*/ 2705151 h 3170099"/>
              <a:gd name="connsiteX44" fmla="*/ 0 w 9578366"/>
              <a:gd name="connsiteY44" fmla="*/ 2240203 h 3170099"/>
              <a:gd name="connsiteX45" fmla="*/ 0 w 9578366"/>
              <a:gd name="connsiteY45" fmla="*/ 1711853 h 3170099"/>
              <a:gd name="connsiteX46" fmla="*/ 0 w 9578366"/>
              <a:gd name="connsiteY46" fmla="*/ 1183504 h 3170099"/>
              <a:gd name="connsiteX47" fmla="*/ 0 w 9578366"/>
              <a:gd name="connsiteY47" fmla="*/ 655154 h 3170099"/>
              <a:gd name="connsiteX48" fmla="*/ 0 w 9578366"/>
              <a:gd name="connsiteY48" fmla="*/ 0 h 3170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9578366" h="3170099" extrusionOk="0">
                <a:moveTo>
                  <a:pt x="0" y="0"/>
                </a:moveTo>
                <a:cubicBezTo>
                  <a:pt x="235364" y="-33722"/>
                  <a:pt x="320079" y="44913"/>
                  <a:pt x="502864" y="0"/>
                </a:cubicBezTo>
                <a:cubicBezTo>
                  <a:pt x="685649" y="-44913"/>
                  <a:pt x="669768" y="20391"/>
                  <a:pt x="814161" y="0"/>
                </a:cubicBezTo>
                <a:cubicBezTo>
                  <a:pt x="958554" y="-20391"/>
                  <a:pt x="1429801" y="7129"/>
                  <a:pt x="1604376" y="0"/>
                </a:cubicBezTo>
                <a:cubicBezTo>
                  <a:pt x="1778952" y="-7129"/>
                  <a:pt x="1950292" y="8960"/>
                  <a:pt x="2107241" y="0"/>
                </a:cubicBezTo>
                <a:cubicBezTo>
                  <a:pt x="2264191" y="-8960"/>
                  <a:pt x="2412639" y="43255"/>
                  <a:pt x="2610105" y="0"/>
                </a:cubicBezTo>
                <a:cubicBezTo>
                  <a:pt x="2807571" y="-43255"/>
                  <a:pt x="3225593" y="93093"/>
                  <a:pt x="3400320" y="0"/>
                </a:cubicBezTo>
                <a:cubicBezTo>
                  <a:pt x="3575047" y="-93093"/>
                  <a:pt x="3633596" y="35067"/>
                  <a:pt x="3807400" y="0"/>
                </a:cubicBezTo>
                <a:cubicBezTo>
                  <a:pt x="3981204" y="-35067"/>
                  <a:pt x="4219372" y="11644"/>
                  <a:pt x="4597616" y="0"/>
                </a:cubicBezTo>
                <a:cubicBezTo>
                  <a:pt x="4975860" y="-11644"/>
                  <a:pt x="5061809" y="40617"/>
                  <a:pt x="5387831" y="0"/>
                </a:cubicBezTo>
                <a:cubicBezTo>
                  <a:pt x="5713853" y="-40617"/>
                  <a:pt x="5742457" y="42426"/>
                  <a:pt x="5986479" y="0"/>
                </a:cubicBezTo>
                <a:cubicBezTo>
                  <a:pt x="6230501" y="-42426"/>
                  <a:pt x="6381763" y="85976"/>
                  <a:pt x="6776694" y="0"/>
                </a:cubicBezTo>
                <a:cubicBezTo>
                  <a:pt x="7171626" y="-85976"/>
                  <a:pt x="7140712" y="10639"/>
                  <a:pt x="7279558" y="0"/>
                </a:cubicBezTo>
                <a:cubicBezTo>
                  <a:pt x="7418404" y="-10639"/>
                  <a:pt x="7575422" y="29132"/>
                  <a:pt x="7782422" y="0"/>
                </a:cubicBezTo>
                <a:cubicBezTo>
                  <a:pt x="7989422" y="-29132"/>
                  <a:pt x="8170509" y="52677"/>
                  <a:pt x="8476854" y="0"/>
                </a:cubicBezTo>
                <a:cubicBezTo>
                  <a:pt x="8783199" y="-52677"/>
                  <a:pt x="8833274" y="26901"/>
                  <a:pt x="8979718" y="0"/>
                </a:cubicBezTo>
                <a:cubicBezTo>
                  <a:pt x="9126162" y="-26901"/>
                  <a:pt x="9415538" y="39618"/>
                  <a:pt x="9578366" y="0"/>
                </a:cubicBezTo>
                <a:cubicBezTo>
                  <a:pt x="9608488" y="125215"/>
                  <a:pt x="9520081" y="417075"/>
                  <a:pt x="9578366" y="591752"/>
                </a:cubicBezTo>
                <a:cubicBezTo>
                  <a:pt x="9636651" y="766429"/>
                  <a:pt x="9529182" y="971390"/>
                  <a:pt x="9578366" y="1151803"/>
                </a:cubicBezTo>
                <a:cubicBezTo>
                  <a:pt x="9627550" y="1332216"/>
                  <a:pt x="9538982" y="1547446"/>
                  <a:pt x="9578366" y="1711853"/>
                </a:cubicBezTo>
                <a:cubicBezTo>
                  <a:pt x="9617750" y="1876260"/>
                  <a:pt x="9560890" y="1970045"/>
                  <a:pt x="9578366" y="2145100"/>
                </a:cubicBezTo>
                <a:cubicBezTo>
                  <a:pt x="9595842" y="2320155"/>
                  <a:pt x="9530373" y="2439147"/>
                  <a:pt x="9578366" y="2610048"/>
                </a:cubicBezTo>
                <a:cubicBezTo>
                  <a:pt x="9626359" y="2780949"/>
                  <a:pt x="9517247" y="2996048"/>
                  <a:pt x="9578366" y="3170099"/>
                </a:cubicBezTo>
                <a:cubicBezTo>
                  <a:pt x="9463356" y="3197234"/>
                  <a:pt x="9273580" y="3168894"/>
                  <a:pt x="9075502" y="3170099"/>
                </a:cubicBezTo>
                <a:cubicBezTo>
                  <a:pt x="8877424" y="3171304"/>
                  <a:pt x="8619261" y="3154781"/>
                  <a:pt x="8476854" y="3170099"/>
                </a:cubicBezTo>
                <a:cubicBezTo>
                  <a:pt x="8334447" y="3185417"/>
                  <a:pt x="8311360" y="3160576"/>
                  <a:pt x="8165557" y="3170099"/>
                </a:cubicBezTo>
                <a:cubicBezTo>
                  <a:pt x="8019754" y="3179622"/>
                  <a:pt x="7989597" y="3157088"/>
                  <a:pt x="7854260" y="3170099"/>
                </a:cubicBezTo>
                <a:cubicBezTo>
                  <a:pt x="7718923" y="3183110"/>
                  <a:pt x="7550399" y="3114209"/>
                  <a:pt x="7255612" y="3170099"/>
                </a:cubicBezTo>
                <a:cubicBezTo>
                  <a:pt x="6960825" y="3225989"/>
                  <a:pt x="7018958" y="3149307"/>
                  <a:pt x="6848532" y="3170099"/>
                </a:cubicBezTo>
                <a:cubicBezTo>
                  <a:pt x="6678106" y="3190891"/>
                  <a:pt x="6349040" y="3091905"/>
                  <a:pt x="6154100" y="3170099"/>
                </a:cubicBezTo>
                <a:cubicBezTo>
                  <a:pt x="5959160" y="3248293"/>
                  <a:pt x="5853304" y="3139419"/>
                  <a:pt x="5747020" y="3170099"/>
                </a:cubicBezTo>
                <a:cubicBezTo>
                  <a:pt x="5640736" y="3200779"/>
                  <a:pt x="5274442" y="3094064"/>
                  <a:pt x="5052588" y="3170099"/>
                </a:cubicBezTo>
                <a:cubicBezTo>
                  <a:pt x="4830734" y="3246134"/>
                  <a:pt x="4859210" y="3137795"/>
                  <a:pt x="4741291" y="3170099"/>
                </a:cubicBezTo>
                <a:cubicBezTo>
                  <a:pt x="4623372" y="3202403"/>
                  <a:pt x="4277140" y="3157966"/>
                  <a:pt x="4046860" y="3170099"/>
                </a:cubicBezTo>
                <a:cubicBezTo>
                  <a:pt x="3816580" y="3182232"/>
                  <a:pt x="3771511" y="3149821"/>
                  <a:pt x="3639779" y="3170099"/>
                </a:cubicBezTo>
                <a:cubicBezTo>
                  <a:pt x="3508047" y="3190377"/>
                  <a:pt x="3461386" y="3158574"/>
                  <a:pt x="3328482" y="3170099"/>
                </a:cubicBezTo>
                <a:cubicBezTo>
                  <a:pt x="3195578" y="3181624"/>
                  <a:pt x="3007388" y="3150315"/>
                  <a:pt x="2921402" y="3170099"/>
                </a:cubicBezTo>
                <a:cubicBezTo>
                  <a:pt x="2835416" y="3189883"/>
                  <a:pt x="2446016" y="3101746"/>
                  <a:pt x="2226970" y="3170099"/>
                </a:cubicBezTo>
                <a:cubicBezTo>
                  <a:pt x="2007924" y="3238452"/>
                  <a:pt x="1968849" y="3154110"/>
                  <a:pt x="1819890" y="3170099"/>
                </a:cubicBezTo>
                <a:cubicBezTo>
                  <a:pt x="1670931" y="3186088"/>
                  <a:pt x="1613344" y="3142214"/>
                  <a:pt x="1508593" y="3170099"/>
                </a:cubicBezTo>
                <a:cubicBezTo>
                  <a:pt x="1403842" y="3197984"/>
                  <a:pt x="1253061" y="3153081"/>
                  <a:pt x="1101512" y="3170099"/>
                </a:cubicBezTo>
                <a:cubicBezTo>
                  <a:pt x="949963" y="3187117"/>
                  <a:pt x="771513" y="3110561"/>
                  <a:pt x="598648" y="3170099"/>
                </a:cubicBezTo>
                <a:cubicBezTo>
                  <a:pt x="425783" y="3229637"/>
                  <a:pt x="241457" y="3120358"/>
                  <a:pt x="0" y="3170099"/>
                </a:cubicBezTo>
                <a:cubicBezTo>
                  <a:pt x="-50020" y="3065608"/>
                  <a:pt x="36947" y="2861057"/>
                  <a:pt x="0" y="2705151"/>
                </a:cubicBezTo>
                <a:cubicBezTo>
                  <a:pt x="-36947" y="2549245"/>
                  <a:pt x="53441" y="2374545"/>
                  <a:pt x="0" y="2240203"/>
                </a:cubicBezTo>
                <a:cubicBezTo>
                  <a:pt x="-53441" y="2105861"/>
                  <a:pt x="46794" y="1844351"/>
                  <a:pt x="0" y="1711853"/>
                </a:cubicBezTo>
                <a:cubicBezTo>
                  <a:pt x="-46794" y="1579355"/>
                  <a:pt x="49404" y="1389190"/>
                  <a:pt x="0" y="1183504"/>
                </a:cubicBezTo>
                <a:cubicBezTo>
                  <a:pt x="-49404" y="977818"/>
                  <a:pt x="35777" y="841639"/>
                  <a:pt x="0" y="655154"/>
                </a:cubicBezTo>
                <a:cubicBezTo>
                  <a:pt x="-35777" y="468669"/>
                  <a:pt x="41739" y="235179"/>
                  <a:pt x="0" y="0"/>
                </a:cubicBezTo>
                <a:close/>
              </a:path>
            </a:pathLst>
          </a:custGeom>
          <a:noFill/>
          <a:ln w="180975" cap="sq">
            <a:solidFill>
              <a:schemeClr val="accent5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r>
              <a:rPr lang="lt-LT" sz="20000" dirty="0">
                <a:solidFill>
                  <a:schemeClr val="accent5"/>
                </a:solidFill>
              </a:rPr>
              <a:t>ŽALIAS</a:t>
            </a:r>
            <a:endParaRPr lang="en-US" sz="200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2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9" grpId="0" animBg="1"/>
      <p:bldP spid="10" grpId="0" animBg="1"/>
      <p:bldP spid="13" grpId="0" animBg="1"/>
      <p:bldP spid="14" grpId="0" animBg="1"/>
      <p:bldGraphic spid="15" grpId="0">
        <p:bldAsOne/>
      </p:bldGraphic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419E595-83AE-4B31-A07E-95572323C01E}"/>
              </a:ext>
            </a:extLst>
          </p:cNvPr>
          <p:cNvSpPr txBox="1">
            <a:spLocks/>
          </p:cNvSpPr>
          <p:nvPr/>
        </p:nvSpPr>
        <p:spPr>
          <a:xfrm>
            <a:off x="4511201" y="383060"/>
            <a:ext cx="3239837" cy="9271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dirty="0"/>
              <a:t>naudos</a:t>
            </a:r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3DB10E9-7F08-4B9A-8563-219824FF8E74}"/>
              </a:ext>
            </a:extLst>
          </p:cNvPr>
          <p:cNvGrpSpPr/>
          <p:nvPr/>
        </p:nvGrpSpPr>
        <p:grpSpPr>
          <a:xfrm>
            <a:off x="819683" y="2068945"/>
            <a:ext cx="3456753" cy="3666837"/>
            <a:chOff x="656326" y="1059582"/>
            <a:chExt cx="2592565" cy="1980223"/>
          </a:xfrm>
        </p:grpSpPr>
        <p:sp useBgFill="1">
          <p:nvSpPr>
            <p:cNvPr id="6" name="TextBox 5">
              <a:extLst>
                <a:ext uri="{FF2B5EF4-FFF2-40B4-BE49-F238E27FC236}">
                  <a16:creationId xmlns:a16="http://schemas.microsoft.com/office/drawing/2014/main" id="{68ADC063-35BD-4651-B3DF-46D57A2314D7}"/>
                </a:ext>
              </a:extLst>
            </p:cNvPr>
            <p:cNvSpPr txBox="1"/>
            <p:nvPr/>
          </p:nvSpPr>
          <p:spPr>
            <a:xfrm>
              <a:off x="1176846" y="1059582"/>
              <a:ext cx="2072045" cy="1980222"/>
            </a:xfrm>
            <a:prstGeom prst="rect">
              <a:avLst/>
            </a:prstGeom>
            <a:ln w="3175">
              <a:solidFill>
                <a:schemeClr val="accent1"/>
              </a:solidFill>
            </a:ln>
          </p:spPr>
          <p:txBody>
            <a:bodyPr wrap="square" lIns="182880" tIns="121920" rIns="182880" bIns="121920" rtlCol="0">
              <a:noAutofit/>
            </a:bodyPr>
            <a:lstStyle/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lt-LT" sz="1600" dirty="0"/>
                <a:t>Paprastas užsakymo pateikimas (pirkimo objektą apibūdina tik 4 parametrai);</a:t>
              </a:r>
            </a:p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lt-LT" sz="1600" dirty="0"/>
                <a:t>Greita procedūra (įprastai užtrunka iki 10 dienų);</a:t>
              </a:r>
            </a:p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lt-LT" sz="1600" dirty="0"/>
                <a:t>Greitesni sprendimai dėl finansavimo (APVA netikrina pirkimo procedūrų);</a:t>
              </a:r>
            </a:p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lt-LT" sz="1600" dirty="0"/>
                <a:t>Taupomas darbuotojų darbo laikas</a:t>
              </a:r>
              <a:r>
                <a:rPr lang="en-US" sz="1600" dirty="0"/>
                <a:t>.</a:t>
              </a:r>
              <a:endParaRPr lang="lt-LT" sz="16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3831E8C-33DD-4899-8981-CDD4BC49B1E6}"/>
                </a:ext>
              </a:extLst>
            </p:cNvPr>
            <p:cNvSpPr txBox="1"/>
            <p:nvPr/>
          </p:nvSpPr>
          <p:spPr>
            <a:xfrm rot="16200000">
              <a:off x="-114493" y="1830404"/>
              <a:ext cx="1980220" cy="438581"/>
            </a:xfrm>
            <a:prstGeom prst="rect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lt-LT" sz="3200" dirty="0">
                  <a:solidFill>
                    <a:srgbClr val="FFFFFF"/>
                  </a:solidFill>
                </a:rPr>
                <a:t>PIRKĖJAMS</a:t>
              </a:r>
              <a:endParaRPr lang="en-US" sz="3200" dirty="0">
                <a:solidFill>
                  <a:srgbClr val="FFFFFF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0937367-4828-485D-AB43-A95B8180AF84}"/>
                </a:ext>
              </a:extLst>
            </p:cNvPr>
            <p:cNvSpPr txBox="1"/>
            <p:nvPr/>
          </p:nvSpPr>
          <p:spPr>
            <a:xfrm rot="16200000">
              <a:off x="126440" y="1993427"/>
              <a:ext cx="1980221" cy="112533"/>
            </a:xfrm>
            <a:prstGeom prst="rect">
              <a:avLst/>
            </a:prstGeom>
            <a:solidFill>
              <a:schemeClr val="accent1"/>
            </a:solidFill>
            <a:ln w="3175">
              <a:solidFill>
                <a:schemeClr val="accent1"/>
              </a:solidFill>
            </a:ln>
          </p:spPr>
          <p:txBody>
            <a:bodyPr wrap="square" rtlCol="0">
              <a:noAutofit/>
            </a:bodyPr>
            <a:lstStyle/>
            <a:p>
              <a:endParaRPr 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1655D1BB-A6F1-4123-9E7D-C24BB1EE7D71}"/>
                </a:ext>
              </a:extLst>
            </p:cNvPr>
            <p:cNvSpPr/>
            <p:nvPr/>
          </p:nvSpPr>
          <p:spPr>
            <a:xfrm rot="5400000">
              <a:off x="1007001" y="1241353"/>
              <a:ext cx="216024" cy="115607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5A86A31-A26E-470C-8C26-90BEB9FB138D}"/>
              </a:ext>
            </a:extLst>
          </p:cNvPr>
          <p:cNvGrpSpPr/>
          <p:nvPr/>
        </p:nvGrpSpPr>
        <p:grpSpPr>
          <a:xfrm>
            <a:off x="4511201" y="2068941"/>
            <a:ext cx="3499638" cy="3666835"/>
            <a:chOff x="2667818" y="1059582"/>
            <a:chExt cx="2466580" cy="1980223"/>
          </a:xfrm>
        </p:grpSpPr>
        <p:sp useBgFill="1">
          <p:nvSpPr>
            <p:cNvPr id="11" name="TextBox 10">
              <a:extLst>
                <a:ext uri="{FF2B5EF4-FFF2-40B4-BE49-F238E27FC236}">
                  <a16:creationId xmlns:a16="http://schemas.microsoft.com/office/drawing/2014/main" id="{F1C15C1A-B6EC-4F5A-A1D2-D5E3BE3FAF6F}"/>
                </a:ext>
              </a:extLst>
            </p:cNvPr>
            <p:cNvSpPr txBox="1"/>
            <p:nvPr/>
          </p:nvSpPr>
          <p:spPr>
            <a:xfrm>
              <a:off x="3183400" y="1059582"/>
              <a:ext cx="1950998" cy="1980222"/>
            </a:xfrm>
            <a:prstGeom prst="rect">
              <a:avLst/>
            </a:prstGeom>
            <a:ln w="3175">
              <a:solidFill>
                <a:schemeClr val="accent3"/>
              </a:solidFill>
            </a:ln>
          </p:spPr>
          <p:txBody>
            <a:bodyPr wrap="square" lIns="182880" tIns="121920" rIns="182880" bIns="121920" rtlCol="0">
              <a:noAutofit/>
            </a:bodyPr>
            <a:lstStyle/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lt-LT" sz="1600" dirty="0"/>
                <a:t>Iš anksto žinomos VISOS pirkimo sąlygos;</a:t>
              </a:r>
            </a:p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lt-LT" sz="1600" dirty="0"/>
                <a:t>Vieną kartą tikrinama atitiktis TS;</a:t>
              </a:r>
            </a:p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lt-LT" sz="1600" dirty="0"/>
                <a:t>Vertinimo kriterijai užtikrinantys inovatyvių sprendimų lygiavertę konkurenciją;</a:t>
              </a:r>
            </a:p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lt-LT" sz="1600" dirty="0"/>
                <a:t>Paprastas pasiūlymo pateikimas;</a:t>
              </a:r>
            </a:p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lt-LT" sz="1600" dirty="0"/>
                <a:t>Taupomas pasiūlymų pateikimui reikalingas laikas</a:t>
              </a:r>
              <a:r>
                <a:rPr lang="en-US" sz="1600" dirty="0"/>
                <a:t>.</a:t>
              </a:r>
              <a:endParaRPr lang="lt-LT" sz="1600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3FB88FF-82EC-4678-83F9-1B9ACDBEB7FB}"/>
                </a:ext>
              </a:extLst>
            </p:cNvPr>
            <p:cNvSpPr txBox="1"/>
            <p:nvPr/>
          </p:nvSpPr>
          <p:spPr>
            <a:xfrm rot="16200000">
              <a:off x="1896999" y="1830404"/>
              <a:ext cx="1980220" cy="438581"/>
            </a:xfrm>
            <a:prstGeom prst="rect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lt-LT" sz="3200" dirty="0">
                  <a:solidFill>
                    <a:srgbClr val="FFFFFF"/>
                  </a:solidFill>
                </a:rPr>
                <a:t>TIEKĖJAMS</a:t>
              </a:r>
              <a:endParaRPr lang="en-US" sz="3200" dirty="0">
                <a:solidFill>
                  <a:srgbClr val="FFFFFF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7B2DBDD-891A-479E-AA21-4A9AC30322CB}"/>
                </a:ext>
              </a:extLst>
            </p:cNvPr>
            <p:cNvSpPr txBox="1"/>
            <p:nvPr/>
          </p:nvSpPr>
          <p:spPr>
            <a:xfrm rot="16200000">
              <a:off x="2137932" y="1993427"/>
              <a:ext cx="1980221" cy="112533"/>
            </a:xfrm>
            <a:prstGeom prst="rect">
              <a:avLst/>
            </a:prstGeom>
            <a:solidFill>
              <a:schemeClr val="accent3"/>
            </a:solidFill>
            <a:ln w="3175">
              <a:solidFill>
                <a:schemeClr val="accent3"/>
              </a:solidFill>
            </a:ln>
          </p:spPr>
          <p:txBody>
            <a:bodyPr wrap="square" rtlCol="0">
              <a:noAutofit/>
            </a:bodyPr>
            <a:lstStyle/>
            <a:p>
              <a:endParaRPr 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E7281F50-94DF-484B-83C2-BF2CCF0303E9}"/>
                </a:ext>
              </a:extLst>
            </p:cNvPr>
            <p:cNvSpPr/>
            <p:nvPr/>
          </p:nvSpPr>
          <p:spPr>
            <a:xfrm rot="5400000">
              <a:off x="3018493" y="1241353"/>
              <a:ext cx="216024" cy="115607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73FBF8-2D58-4B25-B826-59626C3A31D4}"/>
              </a:ext>
            </a:extLst>
          </p:cNvPr>
          <p:cNvGrpSpPr/>
          <p:nvPr/>
        </p:nvGrpSpPr>
        <p:grpSpPr>
          <a:xfrm>
            <a:off x="8114720" y="2068945"/>
            <a:ext cx="3541571" cy="3666833"/>
            <a:chOff x="4679310" y="1059582"/>
            <a:chExt cx="2656178" cy="1980223"/>
          </a:xfrm>
        </p:grpSpPr>
        <p:sp useBgFill="1">
          <p:nvSpPr>
            <p:cNvPr id="16" name="TextBox 15">
              <a:extLst>
                <a:ext uri="{FF2B5EF4-FFF2-40B4-BE49-F238E27FC236}">
                  <a16:creationId xmlns:a16="http://schemas.microsoft.com/office/drawing/2014/main" id="{FAA650FF-96FE-44AE-8712-7A3B0C598032}"/>
                </a:ext>
              </a:extLst>
            </p:cNvPr>
            <p:cNvSpPr txBox="1"/>
            <p:nvPr/>
          </p:nvSpPr>
          <p:spPr>
            <a:xfrm>
              <a:off x="5194892" y="1059582"/>
              <a:ext cx="2140596" cy="1980222"/>
            </a:xfrm>
            <a:prstGeom prst="rect">
              <a:avLst/>
            </a:prstGeom>
            <a:ln w="3175">
              <a:solidFill>
                <a:schemeClr val="accent5"/>
              </a:solidFill>
            </a:ln>
          </p:spPr>
          <p:txBody>
            <a:bodyPr wrap="square" lIns="182880" tIns="121920" rIns="182880" bIns="121920" rtlCol="0">
              <a:noAutofit/>
            </a:bodyPr>
            <a:lstStyle/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en-US" sz="1600" dirty="0" err="1"/>
                <a:t>Socialiniai</a:t>
              </a:r>
              <a:r>
                <a:rPr lang="en-US" sz="1600" dirty="0"/>
                <a:t> </a:t>
              </a:r>
              <a:r>
                <a:rPr lang="en-US" sz="1600" dirty="0" err="1"/>
                <a:t>aspektai</a:t>
              </a:r>
              <a:r>
                <a:rPr lang="en-US" sz="1600" dirty="0"/>
                <a:t>;</a:t>
              </a:r>
            </a:p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en-US" sz="1600" dirty="0" err="1"/>
                <a:t>Aplinkosauginiai</a:t>
              </a:r>
              <a:r>
                <a:rPr lang="en-US" sz="1600" dirty="0"/>
                <a:t> </a:t>
              </a:r>
              <a:r>
                <a:rPr lang="en-US" sz="1600" dirty="0" err="1"/>
                <a:t>aspektai</a:t>
              </a:r>
              <a:r>
                <a:rPr lang="en-US" sz="1600" dirty="0"/>
                <a:t>;</a:t>
              </a:r>
            </a:p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lt-LT" sz="1600" dirty="0"/>
                <a:t>Taupoma mažiausiai 115 PO specialistų darbo valandų</a:t>
              </a:r>
              <a:r>
                <a:rPr lang="en-US" sz="1600" dirty="0"/>
                <a:t>;</a:t>
              </a:r>
              <a:r>
                <a:rPr lang="lt-LT" sz="1600" dirty="0"/>
                <a:t> </a:t>
              </a:r>
            </a:p>
            <a:p>
              <a:pPr marL="171450" indent="-171450">
                <a:lnSpc>
                  <a:spcPct val="94000"/>
                </a:lnSpc>
                <a:spcAft>
                  <a:spcPts val="800"/>
                </a:spcAft>
                <a:buClr>
                  <a:schemeClr val="accent1"/>
                </a:buClr>
                <a:buFont typeface="Arial" panose="020B0604020202020204" pitchFamily="34" charset="0"/>
                <a:buChar char="•"/>
              </a:pPr>
              <a:r>
                <a:rPr lang="lt-LT" sz="1600" dirty="0"/>
                <a:t>Bendras pirkimo per CPO LT elektroninį katalogą finansinis efektas perkančiosioms organizacijoms sudarytų apie 170 tūkst. Eur. </a:t>
              </a:r>
              <a:r>
                <a:rPr lang="en-US" sz="1600" dirty="0"/>
                <a:t>per </a:t>
              </a:r>
              <a:r>
                <a:rPr lang="en-US" sz="1600" dirty="0" err="1"/>
                <a:t>metus</a:t>
              </a:r>
              <a:r>
                <a:rPr lang="en-US" sz="1600" dirty="0"/>
                <a:t>.</a:t>
              </a:r>
              <a:endParaRPr lang="lt-LT" sz="1600" dirty="0"/>
            </a:p>
            <a:p>
              <a:endParaRPr lang="en-US" sz="1333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547D452-5CD1-4FE4-A067-1AC1D708806A}"/>
                </a:ext>
              </a:extLst>
            </p:cNvPr>
            <p:cNvSpPr txBox="1"/>
            <p:nvPr/>
          </p:nvSpPr>
          <p:spPr>
            <a:xfrm rot="16200000">
              <a:off x="3908491" y="1830404"/>
              <a:ext cx="1980220" cy="438581"/>
            </a:xfrm>
            <a:prstGeom prst="rect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lt-LT" sz="3200" dirty="0">
                  <a:solidFill>
                    <a:srgbClr val="FFFFFF"/>
                  </a:solidFill>
                </a:rPr>
                <a:t>VISUOMENEI</a:t>
              </a:r>
              <a:endParaRPr lang="en-US" sz="3200" dirty="0">
                <a:solidFill>
                  <a:srgbClr val="FFFFFF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BDBBFFD-660F-4EE7-A172-E38E277007E3}"/>
                </a:ext>
              </a:extLst>
            </p:cNvPr>
            <p:cNvSpPr txBox="1"/>
            <p:nvPr/>
          </p:nvSpPr>
          <p:spPr>
            <a:xfrm rot="16200000">
              <a:off x="4149424" y="1993427"/>
              <a:ext cx="1980221" cy="112533"/>
            </a:xfrm>
            <a:prstGeom prst="rect">
              <a:avLst/>
            </a:prstGeom>
            <a:solidFill>
              <a:schemeClr val="accent5"/>
            </a:solidFill>
            <a:ln w="3175">
              <a:solidFill>
                <a:schemeClr val="accent5"/>
              </a:solidFill>
            </a:ln>
          </p:spPr>
          <p:txBody>
            <a:bodyPr wrap="square" rtlCol="0">
              <a:noAutofit/>
            </a:bodyPr>
            <a:lstStyle/>
            <a:p>
              <a:endParaRPr lang="en-US" sz="3200" dirty="0">
                <a:solidFill>
                  <a:schemeClr val="bg1"/>
                </a:solidFill>
              </a:endParaRPr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4FFB711F-2253-4A94-AE9A-120FC880966B}"/>
                </a:ext>
              </a:extLst>
            </p:cNvPr>
            <p:cNvSpPr/>
            <p:nvPr/>
          </p:nvSpPr>
          <p:spPr>
            <a:xfrm rot="5400000">
              <a:off x="5029985" y="1241353"/>
              <a:ext cx="216024" cy="115607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D78F8B04-1324-465F-B1CF-699A6FAEE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981" y="2596308"/>
            <a:ext cx="228325" cy="31028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4752F31-5F2B-4AAD-9D35-95D1438CA7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1794" y="2600925"/>
            <a:ext cx="303321" cy="30332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2BE55C1-641B-497F-B37C-785D29F03B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7974" y="2659404"/>
            <a:ext cx="321441" cy="205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51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D78F8B04-1324-465F-B1CF-699A6FAEE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981" y="2596308"/>
            <a:ext cx="228325" cy="31028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4752F31-5F2B-4AAD-9D35-95D1438CA7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1794" y="2600925"/>
            <a:ext cx="303321" cy="30332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2BE55C1-641B-497F-B37C-785D29F03B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7974" y="2659404"/>
            <a:ext cx="321441" cy="205537"/>
          </a:xfrm>
          <a:prstGeom prst="rect">
            <a:avLst/>
          </a:prstGeom>
        </p:spPr>
      </p:pic>
      <p:sp>
        <p:nvSpPr>
          <p:cNvPr id="23" name="Title 3">
            <a:extLst>
              <a:ext uri="{FF2B5EF4-FFF2-40B4-BE49-F238E27FC236}">
                <a16:creationId xmlns:a16="http://schemas.microsoft.com/office/drawing/2014/main" id="{33610D2E-167E-4094-8FA0-124C2D6120F5}"/>
              </a:ext>
            </a:extLst>
          </p:cNvPr>
          <p:cNvSpPr txBox="1">
            <a:spLocks/>
          </p:cNvSpPr>
          <p:nvPr/>
        </p:nvSpPr>
        <p:spPr>
          <a:xfrm>
            <a:off x="6468694" y="1837079"/>
            <a:ext cx="4429963" cy="8223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/>
              <a:t>AČIŪ UŽ DĖMESĮ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976915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00B0F0"/>
      </a:hlink>
      <a:folHlink>
        <a:srgbClr val="B26B02"/>
      </a:folHlink>
    </a:clrScheme>
    <a:fontScheme name="Segoe UI Semibold">
      <a:majorFont>
        <a:latin typeface="Segoe UI Semibold"/>
        <a:ea typeface=""/>
        <a:cs typeface=""/>
      </a:majorFont>
      <a:minorFont>
        <a:latin typeface="Segoe UI Semibold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79A9CF0-094B-49A5-AC97-291AC3B47FA0}" vid="{7F35D4EA-11C7-452C-8106-D92BFE04644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09B25F8379DB468D9E3354D49CE39A" ma:contentTypeVersion="7" ma:contentTypeDescription="Create a new document." ma:contentTypeScope="" ma:versionID="fd2fa3dd4ec3a4efdea14e105d4aa622">
  <xsd:schema xmlns:xsd="http://www.w3.org/2001/XMLSchema" xmlns:xs="http://www.w3.org/2001/XMLSchema" xmlns:p="http://schemas.microsoft.com/office/2006/metadata/properties" xmlns:ns2="16198e36-beca-4df8-a024-6bce83edd479" targetNamespace="http://schemas.microsoft.com/office/2006/metadata/properties" ma:root="true" ma:fieldsID="1631c48cea0df36c3795aec15e10240c" ns2:_="">
    <xsd:import namespace="16198e36-beca-4df8-a024-6bce83edd4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198e36-beca-4df8-a024-6bce83edd4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1EA5DF-15E7-4402-874D-2E4FB07C2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43A573-FCDD-4831-9382-CA61C32F0C8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42BF8EE-5289-441D-ABE8-F434539A64A5}">
  <ds:schemaRefs>
    <ds:schemaRef ds:uri="16198e36-beca-4df8-a024-6bce83edd47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7502</TotalTime>
  <Words>371</Words>
  <Application>Microsoft Office PowerPoint</Application>
  <PresentationFormat>Widescreen</PresentationFormat>
  <Paragraphs>81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Segoe UI Semibold</vt:lpstr>
      <vt:lpstr>Theme1</vt:lpstr>
      <vt:lpstr>Custom Design</vt:lpstr>
      <vt:lpstr>PowerPoint Presentation</vt:lpstr>
      <vt:lpstr>KODĖL SAULĖS PARKAI</vt:lpstr>
      <vt:lpstr>Pasiruošimas pirkimui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Vaistų kainų analizė</dc:title>
  <dc:creator>Jevgenija Siničina</dc:creator>
  <cp:lastModifiedBy>Mindaugas Žiukas</cp:lastModifiedBy>
  <cp:revision>793</cp:revision>
  <cp:lastPrinted>2019-11-26T11:28:49Z</cp:lastPrinted>
  <dcterms:created xsi:type="dcterms:W3CDTF">2018-03-08T06:42:03Z</dcterms:created>
  <dcterms:modified xsi:type="dcterms:W3CDTF">2021-12-01T13:35:47Z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0x0101003909B25F8379DB468D9E3354D49CE39A</vt:lpwstr>
  </property>
</Properties>
</file>