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8" r:id="rId2"/>
    <p:sldId id="275" r:id="rId3"/>
    <p:sldId id="276"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1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94" autoAdjust="0"/>
  </p:normalViewPr>
  <p:slideViewPr>
    <p:cSldViewPr snapToGrid="0">
      <p:cViewPr varScale="1">
        <p:scale>
          <a:sx n="83" d="100"/>
          <a:sy n="83" d="100"/>
        </p:scale>
        <p:origin x="686" y="77"/>
      </p:cViewPr>
      <p:guideLst>
        <p:guide orient="horz" pos="2160"/>
        <p:guide pos="3840"/>
      </p:guideLst>
    </p:cSldViewPr>
  </p:slideViewPr>
  <p:notesTextViewPr>
    <p:cViewPr>
      <p:scale>
        <a:sx n="3" d="2"/>
        <a:sy n="3" d="2"/>
      </p:scale>
      <p:origin x="0" y="0"/>
    </p:cViewPr>
  </p:notesText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12/14/2021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12/14/2021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pic>
        <p:nvPicPr>
          <p:cNvPr id="8" name="Picture 7" descr="Puffy white clouds in deep blue sky"/>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Picture 9" descr="Closeup of plant shoot"/>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C9B55A74-0919-413E-865C-E0E8D1722ED7}" type="datetime1">
              <a:rPr lang="en-US" smtClean="0"/>
              <a:pPr/>
              <a:t>12/14/2021</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25BFE46A-5893-4F80-829A-F37AF8AAC03B}" type="datetime1">
              <a:rPr lang="en-US" smtClean="0"/>
              <a:pPr/>
              <a:t>12/14/2021</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6DD1B487-36FD-4CED-B07A-1A81FC6540B1}" type="datetime1">
              <a:rPr lang="en-US" smtClean="0"/>
              <a:pPr/>
              <a:t>12/14/2021</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pic>
        <p:nvPicPr>
          <p:cNvPr id="11" name="Picture 10" descr="Closeup of green plant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Picture 8" descr="Waves"/>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93A66BA0-BF77-43AC-894A-20AD8220B887}" type="datetime1">
              <a:rPr lang="en-US" smtClean="0"/>
              <a:pPr/>
              <a:t>12/14/2021</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09699" y="2434147"/>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434147"/>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p>
            <a:fld id="{9CD8D479-8942-46E8-A226-A4E01F7A105C}" type="slidenum">
              <a:rPr/>
              <a:t>‹#›</a:t>
            </a:fld>
            <a:endParaRPr dirty="0"/>
          </a:p>
        </p:txBody>
      </p:sp>
      <p:sp>
        <p:nvSpPr>
          <p:cNvPr id="7" name="Date Placeholder 6"/>
          <p:cNvSpPr>
            <a:spLocks noGrp="1"/>
          </p:cNvSpPr>
          <p:nvPr>
            <p:ph type="dt" sz="half" idx="10"/>
          </p:nvPr>
        </p:nvSpPr>
        <p:spPr/>
        <p:txBody>
          <a:bodyPr/>
          <a:lstStyle/>
          <a:p>
            <a:fld id="{94C81B4D-F060-418E-A958-B2BDC1A258F8}" type="datetime1">
              <a:rPr lang="en-US" smtClean="0"/>
              <a:pPr/>
              <a:t>12/14/2021</a:t>
            </a:fld>
            <a:endParaRPr lang="en-US" dirty="0"/>
          </a:p>
        </p:txBody>
      </p:sp>
      <p:sp>
        <p:nvSpPr>
          <p:cNvPr id="8" name="Footer Placeholder 7"/>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
        <p:nvSpPr>
          <p:cNvPr id="3" name="Date Placeholder 2"/>
          <p:cNvSpPr>
            <a:spLocks noGrp="1"/>
          </p:cNvSpPr>
          <p:nvPr>
            <p:ph type="dt" sz="half" idx="10"/>
          </p:nvPr>
        </p:nvSpPr>
        <p:spPr/>
        <p:txBody>
          <a:bodyPr/>
          <a:lstStyle/>
          <a:p>
            <a:fld id="{9386AC23-C97B-41FB-9B89-C7FE0FB631CA}" type="datetime1">
              <a:rPr lang="en-US" smtClean="0"/>
              <a:pPr/>
              <a:t>12/14/2021</a:t>
            </a:fld>
            <a:endParaRPr lang="en-US" dirty="0"/>
          </a:p>
        </p:txBody>
      </p:sp>
      <p:sp>
        <p:nvSpPr>
          <p:cNvPr id="4" name="Footer Placeholder 3"/>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CD8D479-8942-46E8-A226-A4E01F7A105C}" type="slidenum">
              <a:rPr/>
              <a:t>‹#›</a:t>
            </a:fld>
            <a:endParaRPr/>
          </a:p>
        </p:txBody>
      </p:sp>
      <p:sp>
        <p:nvSpPr>
          <p:cNvPr id="2" name="Date Placeholder 1"/>
          <p:cNvSpPr>
            <a:spLocks noGrp="1"/>
          </p:cNvSpPr>
          <p:nvPr>
            <p:ph type="dt" sz="half" idx="10"/>
          </p:nvPr>
        </p:nvSpPr>
        <p:spPr/>
        <p:txBody>
          <a:bodyPr/>
          <a:lstStyle/>
          <a:p>
            <a:fld id="{C81B9673-AC7F-4F1F-84E4-F0E5EAAE106D}" type="datetime1">
              <a:rPr lang="en-US" smtClean="0"/>
              <a:pPr/>
              <a:t>12/14/2021</a:t>
            </a:fld>
            <a:endParaRPr lang="en-US" dirty="0"/>
          </a:p>
        </p:txBody>
      </p:sp>
      <p:sp>
        <p:nvSpPr>
          <p:cNvPr id="3" name="Footer Placeholder 2"/>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4" y="919616"/>
            <a:ext cx="4155622" cy="2532888"/>
          </a:xfrm>
        </p:spPr>
        <p:txBody>
          <a:bodyPr anchor="b"/>
          <a:lstStyle>
            <a:lvl1pPr>
              <a:defRPr sz="3200"/>
            </a:lvl1pPr>
          </a:lstStyle>
          <a:p>
            <a:r>
              <a:rPr lang="en-US"/>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682434" y="3502152"/>
            <a:ext cx="4155622" cy="2479548"/>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BA2A3310-D664-4933-9402-AB5DB0887727}" type="datetime1">
              <a:rPr lang="en-US" smtClean="0"/>
              <a:pPr/>
              <a:t>12/14/2021</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5" y="919616"/>
            <a:ext cx="4155622" cy="2532888"/>
          </a:xfrm>
        </p:spPr>
        <p:txBody>
          <a:bodyPr anchor="b"/>
          <a:lstStyle>
            <a:lvl1pPr>
              <a:defRPr sz="3200"/>
            </a:lvl1pPr>
          </a:lstStyle>
          <a:p>
            <a:r>
              <a:rPr lang="en-US"/>
              <a:t>Click to edit Master title style</a:t>
            </a:r>
            <a:endParaRPr dirty="0"/>
          </a:p>
        </p:txBody>
      </p:sp>
      <p:sp>
        <p:nvSpPr>
          <p:cNvPr id="3" name="Picture Placeholder 2" descr="An empty placeholder to add an image. Click on the placeholder and select the image that you wish to add"/>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682435" y="3502152"/>
            <a:ext cx="4155622" cy="2479547"/>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E1447A63-5E3D-469C-A0D1-119323F4F95E}" type="datetime1">
              <a:rPr lang="en-US" smtClean="0"/>
              <a:pPr/>
              <a:t>12/14/2021</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9CD8D479-8942-46E8-A226-A4E01F7A105C}" type="slidenum">
              <a:rPr lang="en-US" smtClean="0"/>
              <a:pPr/>
              <a:t>‹#›</a:t>
            </a:fld>
            <a:endParaRPr lang="en-US" dirty="0"/>
          </a:p>
        </p:txBody>
      </p:sp>
      <p:sp>
        <p:nvSpPr>
          <p:cNvPr id="4" name="Date Placeholder 3"/>
          <p:cNvSpPr>
            <a:spLocks noGrp="1"/>
          </p:cNvSpPr>
          <p:nvPr>
            <p:ph type="dt" sz="half" idx="2"/>
          </p:nvPr>
        </p:nvSpPr>
        <p:spPr>
          <a:xfrm>
            <a:off x="453403" y="6629400"/>
            <a:ext cx="100066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1E56E745-E731-42F7-BC46-83DD513FC98F}" type="datetime1">
              <a:rPr lang="en-US" smtClean="0"/>
              <a:pPr/>
              <a:t>12/14/2021</a:t>
            </a:fld>
            <a:endParaRPr lang="en-US" dirty="0"/>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r>
              <a:rPr lang="en-US"/>
              <a:t>Add a footer</a:t>
            </a:r>
            <a:endParaRPr lang="en-US" dirty="0"/>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seimas.lrs.lt/rs/actualedition/TAIS.403512/YRTGLEgGTk/#_ftn248" TargetMode="External"/><Relationship Id="rId2" Type="http://schemas.openxmlformats.org/officeDocument/2006/relationships/hyperlink" Target="https://e-seimas.lrs.lt/rs/actualedition/TAIS.403512/YRTGLEgGTk/#_ftn247" TargetMode="External"/><Relationship Id="rId1" Type="http://schemas.openxmlformats.org/officeDocument/2006/relationships/slideLayout" Target="../slideLayouts/slideLayout4.xml"/><Relationship Id="rId6" Type="http://schemas.openxmlformats.org/officeDocument/2006/relationships/hyperlink" Target="https://e-seimas.lrs.lt/rs/actualedition/TAIS.403512/YRTGLEgGTk/#_ftn251" TargetMode="External"/><Relationship Id="rId5" Type="http://schemas.openxmlformats.org/officeDocument/2006/relationships/hyperlink" Target="https://e-seimas.lrs.lt/rs/actualedition/TAIS.403512/YRTGLEgGTk/#_ftn250" TargetMode="External"/><Relationship Id="rId4" Type="http://schemas.openxmlformats.org/officeDocument/2006/relationships/hyperlink" Target="https://e-seimas.lrs.lt/rs/actualedition/TAIS.403512/YRTGLEgGTk/#_ftn249"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e-seimas.lrs.lt/rs/actualedition/TAIS.403512/YRTGLEgGTk/#_ftn256"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s://e-seimas.lrs.lt/rs/actualedition/TAIS.403512/YRTGLEgGTk/#_ftn258"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hyperlink" Target="https://e-seimas.lrs.lt/rs/actualedition/TAIS.403512/YRTGLEgGTk/#_ftn259"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seimas.lrs.lt/rs/actualedition/TAIS.403512/YRTGLEgGTk/#_ftn24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776" y="637310"/>
            <a:ext cx="4722915" cy="1773382"/>
          </a:xfrm>
        </p:spPr>
        <p:txBody>
          <a:bodyPr/>
          <a:lstStyle/>
          <a:p>
            <a:r>
              <a:rPr lang="en-US" b="1" dirty="0" err="1"/>
              <a:t>Sveikatos</a:t>
            </a:r>
            <a:r>
              <a:rPr lang="en-US" b="1" dirty="0"/>
              <a:t> </a:t>
            </a:r>
            <a:r>
              <a:rPr lang="en-US" b="1" dirty="0" err="1"/>
              <a:t>srities</a:t>
            </a:r>
            <a:r>
              <a:rPr lang="en-US" b="1" dirty="0"/>
              <a:t> </a:t>
            </a:r>
            <a:r>
              <a:rPr lang="en-US" b="1" dirty="0" err="1"/>
              <a:t>pirkim</a:t>
            </a:r>
            <a:r>
              <a:rPr lang="lt-LT" b="1" dirty="0"/>
              <a:t>ų skyrius</a:t>
            </a:r>
            <a:endParaRPr lang="en-US" b="1" dirty="0"/>
          </a:p>
        </p:txBody>
      </p:sp>
      <p:sp>
        <p:nvSpPr>
          <p:cNvPr id="3" name="Subtitle 2"/>
          <p:cNvSpPr>
            <a:spLocks noGrp="1"/>
          </p:cNvSpPr>
          <p:nvPr>
            <p:ph type="subTitle" idx="1"/>
          </p:nvPr>
        </p:nvSpPr>
        <p:spPr>
          <a:xfrm>
            <a:off x="1751777" y="4174836"/>
            <a:ext cx="4846320" cy="1655114"/>
          </a:xfrm>
        </p:spPr>
        <p:txBody>
          <a:bodyPr>
            <a:noAutofit/>
          </a:bodyPr>
          <a:lstStyle/>
          <a:p>
            <a:r>
              <a:rPr lang="lt-LT" sz="2800" b="1" dirty="0"/>
              <a:t>Modulių „žalinimo“ galimybės ir apžvalga</a:t>
            </a:r>
          </a:p>
          <a:p>
            <a:endParaRPr lang="lt-LT" sz="2800" b="1" dirty="0"/>
          </a:p>
          <a:p>
            <a:r>
              <a:rPr lang="lt-LT" sz="1200" b="1" dirty="0"/>
              <a:t>Sveikatos srities pirkimų skyriaus vadovė Dovilė Aleksandravičienė</a:t>
            </a:r>
            <a:endParaRPr lang="en-US" sz="1200" b="1" dirty="0"/>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52952-CB50-46B2-AFC6-2095D365D192}"/>
              </a:ext>
            </a:extLst>
          </p:cNvPr>
          <p:cNvSpPr>
            <a:spLocks noGrp="1"/>
          </p:cNvSpPr>
          <p:nvPr>
            <p:ph type="title"/>
          </p:nvPr>
        </p:nvSpPr>
        <p:spPr/>
        <p:txBody>
          <a:bodyPr/>
          <a:lstStyle/>
          <a:p>
            <a:r>
              <a:rPr kumimoji="0" lang="lt-LT" sz="3200"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2011-06-28 LR APLINKOS MINISTRO ĮSAKYMAS NR. D1-508</a:t>
            </a:r>
            <a:endParaRPr lang="en-US" dirty="0">
              <a:solidFill>
                <a:schemeClr val="accent1"/>
              </a:solidFill>
            </a:endParaRPr>
          </a:p>
        </p:txBody>
      </p:sp>
      <p:sp>
        <p:nvSpPr>
          <p:cNvPr id="3" name="Content Placeholder 2">
            <a:extLst>
              <a:ext uri="{FF2B5EF4-FFF2-40B4-BE49-F238E27FC236}">
                <a16:creationId xmlns:a16="http://schemas.microsoft.com/office/drawing/2014/main" id="{41926373-D676-4593-9A53-83C75194D82F}"/>
              </a:ext>
            </a:extLst>
          </p:cNvPr>
          <p:cNvSpPr>
            <a:spLocks noGrp="1"/>
          </p:cNvSpPr>
          <p:nvPr>
            <p:ph idx="1"/>
          </p:nvPr>
        </p:nvSpPr>
        <p:spPr/>
        <p:txBody>
          <a:bodyPr>
            <a:normAutofit/>
          </a:bodyPr>
          <a:lstStyle/>
          <a:p>
            <a:pPr marL="0" indent="0" algn="ctr">
              <a:buNone/>
            </a:pPr>
            <a:r>
              <a:rPr lang="lt-LT" sz="2400" b="1" i="0" dirty="0">
                <a:solidFill>
                  <a:schemeClr val="accent1"/>
                </a:solidFill>
                <a:effectLst/>
                <a:cs typeface="Times New Roman" panose="02020603050405020304" pitchFamily="18" charset="0"/>
              </a:rPr>
              <a:t>Medicininė elektros ir elektroninė įranga</a:t>
            </a:r>
            <a:endParaRPr lang="lt-LT" b="1" i="0" dirty="0">
              <a:solidFill>
                <a:srgbClr val="000000"/>
              </a:solidFill>
              <a:effectLst/>
              <a:latin typeface="Times New Roman" panose="02020603050405020304" pitchFamily="18" charset="0"/>
            </a:endParaRPr>
          </a:p>
          <a:p>
            <a:pPr marL="0" indent="0">
              <a:buNone/>
            </a:pPr>
            <a:r>
              <a:rPr lang="lt-LT" b="1" i="0" dirty="0">
                <a:solidFill>
                  <a:srgbClr val="000000"/>
                </a:solidFill>
                <a:effectLst/>
                <a:latin typeface="Times New Roman" panose="02020603050405020304" pitchFamily="18" charset="0"/>
              </a:rPr>
              <a:t>67.1. minimalūs </a:t>
            </a:r>
            <a:r>
              <a:rPr lang="lt-LT" b="0" i="0" dirty="0">
                <a:solidFill>
                  <a:srgbClr val="000000"/>
                </a:solidFill>
                <a:effectLst/>
                <a:latin typeface="Times New Roman" panose="02020603050405020304" pitchFamily="18" charset="0"/>
              </a:rPr>
              <a:t>aplinkos apsaugos kriterijai:</a:t>
            </a: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67.1.6. tiekėjas turi įsipareigoti 5 metus nuo gaminio pristatymo, per 6 mėnesius nuo to laiko, kai Europos cheminių medžiagų agentūra (angl. ECHA) paskelbia patikslintą dėl savo poveikio žmonių sveikatai ir aplinkai keliančių cheminių medžiagų (angl. SVHC) kandidatinį sąrašą, informuoti pirkimo vykdytoją apie visuose pagal šią sutartį įsigytuose gaminiuose esančią vieną arba kelias naujas į šį sąrašą įtrauktas chemines medžiagas, apie rizikos valdymo dokumentų patikros rezultatus, kad pirkimo vykdytojas galėtų imtis reikiamų atsargumo priemonių, t. y. užtikrinti, kad gaminio naudotojai gautų informaciją ir galėtų atitinkamai veikti.</a:t>
            </a:r>
          </a:p>
          <a:p>
            <a:pPr marL="0" marR="0" indent="0" algn="just">
              <a:spcBef>
                <a:spcPts val="0"/>
              </a:spcBef>
              <a:spcAft>
                <a:spcPts val="0"/>
              </a:spcAft>
              <a:buNone/>
            </a:pPr>
            <a:r>
              <a:rPr lang="lt-LT" sz="1800" b="0" i="1" dirty="0">
                <a:solidFill>
                  <a:srgbClr val="000000"/>
                </a:solidFill>
                <a:effectLst/>
                <a:latin typeface="Times New Roman" panose="02020603050405020304" pitchFamily="18" charset="0"/>
              </a:rPr>
              <a:t>Atitiktį reikalavimams įrodantys dokumentai: tiekėjo deklaracija arba kiti lygiaverčiai įrodymai;</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67.1.7.   pakuotė turi atitikti Lietuvos Respublikos pakuočių ir pakuočių atliekų tvarkymo įstatymo ir Lietuvos Respublikos aplinkos ministro 2002 m. birželio 27 d. įsakymu Nr. 348 „Dėl pakuočių ir pakuočių atliekų tvarkymo taisyklių patvirtinimo“ patvirtintų Pakuočių ir pakuočių atliekų tvarkymo taisyklių reikalavimus.</a:t>
            </a:r>
          </a:p>
          <a:p>
            <a:pPr marL="0" marR="0" indent="0" algn="just">
              <a:spcBef>
                <a:spcPts val="0"/>
              </a:spcBef>
              <a:spcAft>
                <a:spcPts val="0"/>
              </a:spcAft>
              <a:buNone/>
            </a:pPr>
            <a:r>
              <a:rPr lang="lt-LT" sz="1800" b="0" i="1" dirty="0">
                <a:solidFill>
                  <a:srgbClr val="000000"/>
                </a:solidFill>
                <a:effectLst/>
                <a:latin typeface="Times New Roman" panose="02020603050405020304" pitchFamily="18" charset="0"/>
              </a:rPr>
              <a:t>Atitiktį reikalavimams įrodantys dokumentai:</a:t>
            </a:r>
            <a:r>
              <a:rPr lang="lt-LT" sz="1800" b="0" i="0" dirty="0">
                <a:solidFill>
                  <a:srgbClr val="000000"/>
                </a:solidFill>
                <a:effectLst/>
                <a:latin typeface="Times New Roman" panose="02020603050405020304" pitchFamily="18" charset="0"/>
              </a:rPr>
              <a:t> </a:t>
            </a:r>
            <a:r>
              <a:rPr lang="lt-LT" sz="1800" b="0" i="1" dirty="0">
                <a:solidFill>
                  <a:srgbClr val="000000"/>
                </a:solidFill>
                <a:effectLst/>
                <a:latin typeface="Times New Roman" panose="02020603050405020304" pitchFamily="18" charset="0"/>
              </a:rPr>
              <a:t>gamintojo ir (ar) importuotojo raštiškas patvirtinimas apie pakuotės atitiktį arba kiti lygiaverčiai įrodymai;</a:t>
            </a:r>
          </a:p>
          <a:p>
            <a:pPr marL="0" indent="0">
              <a:buNone/>
            </a:pPr>
            <a:endParaRPr lang="lt-LT" b="0" i="0" dirty="0">
              <a:solidFill>
                <a:srgbClr val="000000"/>
              </a:solidFill>
              <a:effectLst/>
              <a:latin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C5E8479-EBE0-480A-A502-DEA339925FB3}"/>
              </a:ext>
            </a:extLst>
          </p:cNvPr>
          <p:cNvSpPr>
            <a:spLocks noGrp="1"/>
          </p:cNvSpPr>
          <p:nvPr>
            <p:ph type="sldNum" sz="quarter" idx="12"/>
          </p:nvPr>
        </p:nvSpPr>
        <p:spPr/>
        <p:txBody>
          <a:bodyPr/>
          <a:lstStyle/>
          <a:p>
            <a:fld id="{9CD8D479-8942-46E8-A226-A4E01F7A105C}" type="slidenum">
              <a:rPr lang="en-US" smtClean="0"/>
              <a:t>10</a:t>
            </a:fld>
            <a:endParaRPr lang="en-US"/>
          </a:p>
        </p:txBody>
      </p:sp>
      <p:sp>
        <p:nvSpPr>
          <p:cNvPr id="5" name="Date Placeholder 4">
            <a:extLst>
              <a:ext uri="{FF2B5EF4-FFF2-40B4-BE49-F238E27FC236}">
                <a16:creationId xmlns:a16="http://schemas.microsoft.com/office/drawing/2014/main" id="{195CCD10-8AAF-46B5-97D2-FF931CEEF8A7}"/>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48BBFCE6-2074-4DCD-BFCD-D1859CB2FABB}"/>
              </a:ext>
            </a:extLst>
          </p:cNvPr>
          <p:cNvSpPr>
            <a:spLocks noGrp="1"/>
          </p:cNvSpPr>
          <p:nvPr>
            <p:ph type="ftr" sz="quarter" idx="11"/>
          </p:nvPr>
        </p:nvSpPr>
        <p:spPr/>
        <p:txBody>
          <a:bodyPr/>
          <a:lstStyle/>
          <a:p>
            <a:r>
              <a:rPr lang="lt-LT" dirty="0"/>
              <a:t>Sveikatos srities pirkimų skyrius					 Modulių „žalinimo“ galimybės ir apžvalga</a:t>
            </a:r>
          </a:p>
        </p:txBody>
      </p:sp>
    </p:spTree>
    <p:extLst>
      <p:ext uri="{BB962C8B-B14F-4D97-AF65-F5344CB8AC3E}">
        <p14:creationId xmlns:p14="http://schemas.microsoft.com/office/powerpoint/2010/main" val="3754825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0448C-E217-4D0E-B806-23F977A1B592}"/>
              </a:ext>
            </a:extLst>
          </p:cNvPr>
          <p:cNvSpPr>
            <a:spLocks noGrp="1"/>
          </p:cNvSpPr>
          <p:nvPr>
            <p:ph type="title"/>
          </p:nvPr>
        </p:nvSpPr>
        <p:spPr>
          <a:xfrm>
            <a:off x="1410026" y="276087"/>
            <a:ext cx="9371949" cy="1183566"/>
          </a:xfrm>
        </p:spPr>
        <p:txBody>
          <a:bodyPr anchor="b">
            <a:normAutofit/>
          </a:bodyPr>
          <a:lstStyle/>
          <a:p>
            <a:r>
              <a:rPr kumimoji="0" lang="lt-LT" i="0" u="none" strike="noStrike" kern="1200" cap="none" spc="0" normalizeH="0" baseline="0" noProof="0" dirty="0">
                <a:ln>
                  <a:noFill/>
                </a:ln>
                <a:effectLst/>
                <a:uLnTx/>
                <a:uFillTx/>
              </a:rPr>
              <a:t>2011-06-28 LR APLINKOS MINISTRO ĮSAKYMAS NR. D1-508</a:t>
            </a:r>
            <a:endParaRPr lang="en-US" dirty="0"/>
          </a:p>
        </p:txBody>
      </p:sp>
      <p:sp>
        <p:nvSpPr>
          <p:cNvPr id="3" name="Content Placeholder 2">
            <a:extLst>
              <a:ext uri="{FF2B5EF4-FFF2-40B4-BE49-F238E27FC236}">
                <a16:creationId xmlns:a16="http://schemas.microsoft.com/office/drawing/2014/main" id="{CCC69A50-30AE-40AE-B1A3-C9B4DD771B47}"/>
              </a:ext>
            </a:extLst>
          </p:cNvPr>
          <p:cNvSpPr>
            <a:spLocks noGrp="1"/>
          </p:cNvSpPr>
          <p:nvPr>
            <p:ph sz="half" idx="1"/>
          </p:nvPr>
        </p:nvSpPr>
        <p:spPr>
          <a:xfrm>
            <a:off x="1409700" y="1556281"/>
            <a:ext cx="4610099" cy="4620682"/>
          </a:xfrm>
        </p:spPr>
        <p:txBody>
          <a:bodyPr>
            <a:normAutofit/>
          </a:bodyPr>
          <a:lstStyle/>
          <a:p>
            <a:pPr marL="0" indent="0">
              <a:buNone/>
            </a:pPr>
            <a:r>
              <a:rPr lang="lt-LT" b="1" i="0" dirty="0">
                <a:effectLst/>
              </a:rPr>
              <a:t>67.2. išplėstiniai </a:t>
            </a:r>
            <a:r>
              <a:rPr lang="lt-LT" b="0" i="0" dirty="0">
                <a:effectLst/>
              </a:rPr>
              <a:t>aplinkos apsaugos kriterijai:</a:t>
            </a:r>
          </a:p>
          <a:p>
            <a:pPr marL="0" indent="0">
              <a:buNone/>
            </a:pPr>
            <a:r>
              <a:rPr lang="lt-LT" b="0" i="0" dirty="0">
                <a:effectLst/>
              </a:rPr>
              <a:t>67.2.1. </a:t>
            </a:r>
            <a:r>
              <a:rPr lang="lt-LT" b="1" i="0" dirty="0">
                <a:solidFill>
                  <a:schemeClr val="accent1"/>
                </a:solidFill>
                <a:effectLst/>
              </a:rPr>
              <a:t>medicininės įrangos energetinio efektyvumo reikalavimai.</a:t>
            </a:r>
            <a:r>
              <a:rPr lang="lt-LT" b="0" i="0" dirty="0">
                <a:effectLst/>
              </a:rPr>
              <a:t> Balai skiriami už kuo mažesnes sąnaudas E (kWh) per parą ir pagal tūrį m</a:t>
            </a:r>
            <a:r>
              <a:rPr lang="lt-LT" b="0" i="0" baseline="30000" dirty="0">
                <a:effectLst/>
              </a:rPr>
              <a:t>3</a:t>
            </a:r>
            <a:r>
              <a:rPr lang="lt-LT" b="0" i="0" dirty="0">
                <a:effectLst/>
              </a:rPr>
              <a:t>. Pirkimo vykdytojas turi nurodyti numatomus įrangos naudojimo per parą pavyzdžius (pritaikytas rekomendacinis scenarijus</a:t>
            </a:r>
            <a:r>
              <a:rPr lang="lt-LT" b="0" i="0" baseline="30000" dirty="0">
                <a:effectLst/>
                <a:hlinkClick r:id="rId2"/>
              </a:rPr>
              <a:t>[247]</a:t>
            </a:r>
            <a:r>
              <a:rPr lang="lt-LT" b="0" i="0" dirty="0">
                <a:effectLst/>
              </a:rPr>
              <a:t>), o tiekėjas turi nurodyti įrangos naudojimo įvairiais režimais energijos sąnaudas. </a:t>
            </a:r>
          </a:p>
          <a:p>
            <a:pPr marL="0" indent="0">
              <a:buNone/>
            </a:pPr>
            <a:r>
              <a:rPr lang="lt-LT" b="0" i="0" dirty="0">
                <a:effectLst/>
              </a:rPr>
              <a:t>Pateikiamas pavyzdys:</a:t>
            </a:r>
          </a:p>
          <a:p>
            <a:pPr marL="0" indent="0">
              <a:buNone/>
            </a:pPr>
            <a:endParaRPr lang="en-US" dirty="0"/>
          </a:p>
        </p:txBody>
      </p:sp>
      <p:sp>
        <p:nvSpPr>
          <p:cNvPr id="4" name="Slide Number Placeholder 3">
            <a:extLst>
              <a:ext uri="{FF2B5EF4-FFF2-40B4-BE49-F238E27FC236}">
                <a16:creationId xmlns:a16="http://schemas.microsoft.com/office/drawing/2014/main" id="{C1635D3C-257D-4383-99AE-09C0632F5F29}"/>
              </a:ext>
            </a:extLst>
          </p:cNvPr>
          <p:cNvSpPr>
            <a:spLocks noGrp="1"/>
          </p:cNvSpPr>
          <p:nvPr>
            <p:ph type="sldNum" sz="quarter" idx="12"/>
          </p:nvPr>
        </p:nvSpPr>
        <p:spPr>
          <a:xfrm>
            <a:off x="0" y="6629400"/>
            <a:ext cx="410402" cy="228600"/>
          </a:xfrm>
        </p:spPr>
        <p:txBody>
          <a:bodyPr anchor="ctr">
            <a:normAutofit/>
          </a:bodyPr>
          <a:lstStyle/>
          <a:p>
            <a:pPr>
              <a:lnSpc>
                <a:spcPct val="90000"/>
              </a:lnSpc>
              <a:spcAft>
                <a:spcPts val="600"/>
              </a:spcAft>
            </a:pPr>
            <a:fld id="{9CD8D479-8942-46E8-A226-A4E01F7A105C}" type="slidenum">
              <a:rPr lang="en-US" sz="1000" smtClean="0"/>
              <a:pPr>
                <a:lnSpc>
                  <a:spcPct val="90000"/>
                </a:lnSpc>
                <a:spcAft>
                  <a:spcPts val="600"/>
                </a:spcAft>
              </a:pPr>
              <a:t>11</a:t>
            </a:fld>
            <a:endParaRPr lang="en-US" sz="1000"/>
          </a:p>
        </p:txBody>
      </p:sp>
      <p:sp>
        <p:nvSpPr>
          <p:cNvPr id="5" name="Date Placeholder 4">
            <a:extLst>
              <a:ext uri="{FF2B5EF4-FFF2-40B4-BE49-F238E27FC236}">
                <a16:creationId xmlns:a16="http://schemas.microsoft.com/office/drawing/2014/main" id="{F7328520-67A3-425E-BE14-AE6E816DBFD4}"/>
              </a:ext>
            </a:extLst>
          </p:cNvPr>
          <p:cNvSpPr>
            <a:spLocks noGrp="1"/>
          </p:cNvSpPr>
          <p:nvPr>
            <p:ph type="dt" sz="half" idx="10"/>
          </p:nvPr>
        </p:nvSpPr>
        <p:spPr>
          <a:xfrm>
            <a:off x="453403" y="6629400"/>
            <a:ext cx="1000662" cy="228600"/>
          </a:xfrm>
        </p:spPr>
        <p:txBody>
          <a:bodyPr anchor="ctr">
            <a:normAutofit/>
          </a:bodyPr>
          <a:lstStyle/>
          <a:p>
            <a:pPr>
              <a:lnSpc>
                <a:spcPct val="90000"/>
              </a:lnSpc>
              <a:spcAft>
                <a:spcPts val="600"/>
              </a:spcAft>
            </a:pPr>
            <a:r>
              <a:rPr lang="lt-LT" sz="1000"/>
              <a:t>2021/12/14</a:t>
            </a:r>
            <a:endParaRPr lang="en-US" sz="1000"/>
          </a:p>
        </p:txBody>
      </p:sp>
      <p:sp>
        <p:nvSpPr>
          <p:cNvPr id="6" name="Footer Placeholder 5">
            <a:extLst>
              <a:ext uri="{FF2B5EF4-FFF2-40B4-BE49-F238E27FC236}">
                <a16:creationId xmlns:a16="http://schemas.microsoft.com/office/drawing/2014/main" id="{4DE91100-53DA-406B-8733-428BC2F7EEAB}"/>
              </a:ext>
            </a:extLst>
          </p:cNvPr>
          <p:cNvSpPr>
            <a:spLocks noGrp="1"/>
          </p:cNvSpPr>
          <p:nvPr>
            <p:ph type="ftr" sz="quarter" idx="11"/>
          </p:nvPr>
        </p:nvSpPr>
        <p:spPr>
          <a:xfrm>
            <a:off x="1637716" y="6629400"/>
            <a:ext cx="9144259" cy="228600"/>
          </a:xfrm>
        </p:spPr>
        <p:txBody>
          <a:bodyPr anchor="ct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 						</a:t>
            </a:r>
            <a:r>
              <a:rPr lang="lt-LT" dirty="0"/>
              <a:t> Modulių „žalinimo“ galimybės ir apžvalga</a:t>
            </a:r>
            <a:endParaRPr kumimoji="0" lang="en-US"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endParaRPr>
          </a:p>
          <a:p>
            <a:pPr>
              <a:lnSpc>
                <a:spcPct val="90000"/>
              </a:lnSpc>
              <a:spcAft>
                <a:spcPts val="600"/>
              </a:spcAft>
            </a:pPr>
            <a:endParaRPr lang="en-US" sz="1000" dirty="0"/>
          </a:p>
        </p:txBody>
      </p:sp>
      <p:graphicFrame>
        <p:nvGraphicFramePr>
          <p:cNvPr id="7" name="Table 6">
            <a:extLst>
              <a:ext uri="{FF2B5EF4-FFF2-40B4-BE49-F238E27FC236}">
                <a16:creationId xmlns:a16="http://schemas.microsoft.com/office/drawing/2014/main" id="{1927FB64-2164-47AB-B90C-002F6427C1E5}"/>
              </a:ext>
            </a:extLst>
          </p:cNvPr>
          <p:cNvGraphicFramePr>
            <a:graphicFrameLocks noGrp="1"/>
          </p:cNvGraphicFramePr>
          <p:nvPr>
            <p:extLst>
              <p:ext uri="{D42A27DB-BD31-4B8C-83A1-F6EECF244321}">
                <p14:modId xmlns:p14="http://schemas.microsoft.com/office/powerpoint/2010/main" val="604167746"/>
              </p:ext>
            </p:extLst>
          </p:nvPr>
        </p:nvGraphicFramePr>
        <p:xfrm>
          <a:off x="6172200" y="2352675"/>
          <a:ext cx="5257799" cy="3305176"/>
        </p:xfrm>
        <a:graphic>
          <a:graphicData uri="http://schemas.openxmlformats.org/drawingml/2006/table">
            <a:tbl>
              <a:tblPr firstRow="1" bandRow="1"/>
              <a:tblGrid>
                <a:gridCol w="857483">
                  <a:extLst>
                    <a:ext uri="{9D8B030D-6E8A-4147-A177-3AD203B41FA5}">
                      <a16:colId xmlns:a16="http://schemas.microsoft.com/office/drawing/2014/main" val="3151589094"/>
                    </a:ext>
                  </a:extLst>
                </a:gridCol>
                <a:gridCol w="868773">
                  <a:extLst>
                    <a:ext uri="{9D8B030D-6E8A-4147-A177-3AD203B41FA5}">
                      <a16:colId xmlns:a16="http://schemas.microsoft.com/office/drawing/2014/main" val="1793762446"/>
                    </a:ext>
                  </a:extLst>
                </a:gridCol>
                <a:gridCol w="905466">
                  <a:extLst>
                    <a:ext uri="{9D8B030D-6E8A-4147-A177-3AD203B41FA5}">
                      <a16:colId xmlns:a16="http://schemas.microsoft.com/office/drawing/2014/main" val="2783998435"/>
                    </a:ext>
                  </a:extLst>
                </a:gridCol>
                <a:gridCol w="905466">
                  <a:extLst>
                    <a:ext uri="{9D8B030D-6E8A-4147-A177-3AD203B41FA5}">
                      <a16:colId xmlns:a16="http://schemas.microsoft.com/office/drawing/2014/main" val="2871900547"/>
                    </a:ext>
                  </a:extLst>
                </a:gridCol>
                <a:gridCol w="751639">
                  <a:extLst>
                    <a:ext uri="{9D8B030D-6E8A-4147-A177-3AD203B41FA5}">
                      <a16:colId xmlns:a16="http://schemas.microsoft.com/office/drawing/2014/main" val="2995392566"/>
                    </a:ext>
                  </a:extLst>
                </a:gridCol>
                <a:gridCol w="968972">
                  <a:extLst>
                    <a:ext uri="{9D8B030D-6E8A-4147-A177-3AD203B41FA5}">
                      <a16:colId xmlns:a16="http://schemas.microsoft.com/office/drawing/2014/main" val="2966124339"/>
                    </a:ext>
                  </a:extLst>
                </a:gridCol>
              </a:tblGrid>
              <a:tr h="1612972">
                <a:tc>
                  <a:txBody>
                    <a:bodyPr/>
                    <a:lstStyle/>
                    <a:p>
                      <a:pPr marL="0" marR="0" algn="ctr">
                        <a:spcBef>
                          <a:spcPts val="0"/>
                        </a:spcBef>
                        <a:spcAft>
                          <a:spcPts val="0"/>
                        </a:spcAft>
                      </a:pPr>
                      <a:r>
                        <a:rPr lang="lt-LT" sz="1200" dirty="0">
                          <a:effectLst/>
                          <a:latin typeface="Times New Roman" panose="02020603050405020304" pitchFamily="18" charset="0"/>
                        </a:rPr>
                        <a:t>Įranga</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lt-LT" sz="1200" dirty="0">
                          <a:effectLst/>
                          <a:latin typeface="Times New Roman" panose="02020603050405020304" pitchFamily="18" charset="0"/>
                        </a:rPr>
                        <a:t>Režimas</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540" algn="ctr">
                        <a:spcBef>
                          <a:spcPts val="0"/>
                        </a:spcBef>
                        <a:spcAft>
                          <a:spcPts val="0"/>
                        </a:spcAft>
                      </a:pPr>
                      <a:r>
                        <a:rPr lang="lt-LT" sz="1200" dirty="0">
                          <a:effectLst/>
                          <a:latin typeface="Times New Roman" panose="02020603050405020304" pitchFamily="18" charset="0"/>
                        </a:rPr>
                        <a:t>Pritaikytas scenarijus</a:t>
                      </a:r>
                      <a:r>
                        <a:rPr lang="lt-LT" sz="1200" baseline="30000" dirty="0">
                          <a:effectLst/>
                          <a:latin typeface="Times New Roman" panose="02020603050405020304" pitchFamily="18" charset="0"/>
                          <a:hlinkClick r:id="rId3"/>
                        </a:rPr>
                        <a:t>[248]</a:t>
                      </a:r>
                      <a:endParaRPr lang="lt-LT" sz="1200" dirty="0">
                        <a:effectLst/>
                        <a:latin typeface="Times New Roman" panose="02020603050405020304" pitchFamily="18" charset="0"/>
                      </a:endParaRPr>
                    </a:p>
                    <a:p>
                      <a:pPr marL="0" marR="0" indent="2540" algn="ctr">
                        <a:spcBef>
                          <a:spcPts val="0"/>
                        </a:spcBef>
                        <a:spcAft>
                          <a:spcPts val="0"/>
                        </a:spcAft>
                      </a:pPr>
                      <a:r>
                        <a:rPr lang="lt-LT" sz="1200" i="1" dirty="0">
                          <a:effectLst/>
                          <a:latin typeface="Times New Roman" panose="02020603050405020304" pitchFamily="18" charset="0"/>
                        </a:rPr>
                        <a:t>(Pirkimo vykdytojo nurodyti duomenys)</a:t>
                      </a:r>
                      <a:endParaRPr lang="lt-LT" sz="1200" dirty="0">
                        <a:effectLst/>
                        <a:latin typeface="Times New Roman" panose="02020603050405020304" pitchFamily="18" charset="0"/>
                      </a:endParaRPr>
                    </a:p>
                    <a:p>
                      <a:pPr marL="0" marR="0" indent="2540" algn="ctr">
                        <a:spcBef>
                          <a:spcPts val="0"/>
                        </a:spcBef>
                        <a:spcAft>
                          <a:spcPts val="0"/>
                        </a:spcAft>
                      </a:pPr>
                      <a:r>
                        <a:rPr lang="lt-LT" sz="1200" dirty="0">
                          <a:effectLst/>
                          <a:latin typeface="Times New Roman" panose="02020603050405020304" pitchFamily="18" charset="0"/>
                        </a:rPr>
                        <a:t>valandomis</a:t>
                      </a:r>
                      <a:r>
                        <a:rPr lang="lt-LT" sz="1200" i="1" dirty="0">
                          <a:effectLst/>
                          <a:latin typeface="Times New Roman" panose="02020603050405020304" pitchFamily="18" charset="0"/>
                        </a:rPr>
                        <a:t>.</a:t>
                      </a:r>
                      <a:endParaRPr lang="lt-LT" sz="1200" dirty="0">
                        <a:effectLst/>
                        <a:latin typeface="Times New Roman" panose="02020603050405020304" pitchFamily="18" charset="0"/>
                      </a:endParaRP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lt-LT" sz="1200" dirty="0">
                          <a:effectLst/>
                          <a:latin typeface="Times New Roman" panose="02020603050405020304" pitchFamily="18" charset="0"/>
                        </a:rPr>
                        <a:t>Iš anksto nustatytas naudojimo scenarijus</a:t>
                      </a:r>
                      <a:r>
                        <a:rPr lang="lt-LT" sz="1200" baseline="30000" dirty="0">
                          <a:effectLst/>
                          <a:latin typeface="Times New Roman" panose="02020603050405020304" pitchFamily="18" charset="0"/>
                          <a:hlinkClick r:id="rId4"/>
                        </a:rPr>
                        <a:t>[249]</a:t>
                      </a:r>
                      <a:endParaRPr lang="lt-LT" sz="1200" dirty="0">
                        <a:effectLst/>
                        <a:latin typeface="Times New Roman" panose="02020603050405020304" pitchFamily="18" charset="0"/>
                      </a:endParaRPr>
                    </a:p>
                    <a:p>
                      <a:pPr marL="0" marR="0" algn="ctr">
                        <a:spcBef>
                          <a:spcPts val="0"/>
                        </a:spcBef>
                        <a:spcAft>
                          <a:spcPts val="0"/>
                        </a:spcAft>
                      </a:pPr>
                      <a:r>
                        <a:rPr lang="lt-LT" sz="1200" dirty="0">
                          <a:effectLst/>
                          <a:latin typeface="Times New Roman" panose="02020603050405020304" pitchFamily="18" charset="0"/>
                        </a:rPr>
                        <a:t>valandomis</a:t>
                      </a:r>
                    </a:p>
                    <a:p>
                      <a:pPr marL="0" marR="0" algn="ctr">
                        <a:spcBef>
                          <a:spcPts val="0"/>
                        </a:spcBef>
                        <a:spcAft>
                          <a:spcPts val="0"/>
                        </a:spcAft>
                      </a:pPr>
                      <a:r>
                        <a:rPr lang="lt-LT" sz="1200" dirty="0">
                          <a:effectLst/>
                          <a:latin typeface="Times New Roman" panose="02020603050405020304" pitchFamily="18" charset="0"/>
                        </a:rPr>
                        <a:t> </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lt-LT" sz="1200">
                          <a:effectLst/>
                          <a:latin typeface="Times New Roman" panose="02020603050405020304" pitchFamily="18" charset="0"/>
                        </a:rPr>
                        <a:t>Energija naudojimo etape</a:t>
                      </a:r>
                      <a:r>
                        <a:rPr lang="lt-LT" sz="1200" baseline="30000">
                          <a:effectLst/>
                          <a:latin typeface="Times New Roman" panose="02020603050405020304" pitchFamily="18" charset="0"/>
                          <a:hlinkClick r:id="rId5"/>
                        </a:rPr>
                        <a:t>[250]</a:t>
                      </a:r>
                      <a:endParaRPr lang="lt-LT" sz="1200">
                        <a:effectLst/>
                        <a:latin typeface="Times New Roman" panose="02020603050405020304" pitchFamily="18" charset="0"/>
                      </a:endParaRPr>
                    </a:p>
                    <a:p>
                      <a:pPr marL="0" marR="0" algn="ctr">
                        <a:spcBef>
                          <a:spcPts val="0"/>
                        </a:spcBef>
                        <a:spcAft>
                          <a:spcPts val="0"/>
                        </a:spcAft>
                      </a:pPr>
                      <a:r>
                        <a:rPr lang="lt-LT" sz="1200" i="1">
                          <a:effectLst/>
                          <a:latin typeface="Times New Roman" panose="02020603050405020304" pitchFamily="18" charset="0"/>
                        </a:rPr>
                        <a:t>(Tiekėjo nurodyti duomenys)</a:t>
                      </a:r>
                      <a:endParaRPr lang="lt-LT" sz="1200">
                        <a:effectLst/>
                        <a:latin typeface="Times New Roman" panose="02020603050405020304" pitchFamily="18" charset="0"/>
                      </a:endParaRP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lt-LT" sz="1200">
                          <a:effectLst/>
                          <a:latin typeface="Times New Roman" panose="02020603050405020304" pitchFamily="18" charset="0"/>
                        </a:rPr>
                        <a:t>Energijos sąnaudų (E) apskaičiavimas</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9446388"/>
                  </a:ext>
                </a:extLst>
              </a:tr>
              <a:tr h="846102">
                <a:tc>
                  <a:txBody>
                    <a:bodyPr/>
                    <a:lstStyle/>
                    <a:p>
                      <a:pPr marL="0" marR="0">
                        <a:spcBef>
                          <a:spcPts val="0"/>
                        </a:spcBef>
                        <a:spcAft>
                          <a:spcPts val="0"/>
                        </a:spcAft>
                      </a:pPr>
                      <a:r>
                        <a:rPr lang="lt-LT" sz="1200">
                          <a:effectLst/>
                          <a:latin typeface="Times New Roman" panose="02020603050405020304" pitchFamily="18" charset="0"/>
                        </a:rPr>
                        <a:t>Aktyvusis kvėpuojamųjų dujų drėkintuvas</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lt-LT" sz="1200">
                          <a:effectLst/>
                          <a:latin typeface="Times New Roman" panose="02020603050405020304" pitchFamily="18" charset="0"/>
                        </a:rPr>
                        <a:t>Aktyvusis</a:t>
                      </a:r>
                      <a:r>
                        <a:rPr lang="lt-LT" sz="1200" baseline="30000">
                          <a:effectLst/>
                          <a:latin typeface="Times New Roman" panose="02020603050405020304" pitchFamily="18" charset="0"/>
                          <a:hlinkClick r:id="rId6"/>
                        </a:rPr>
                        <a:t>[251]</a:t>
                      </a:r>
                      <a:endParaRPr lang="lt-LT" sz="1200">
                        <a:effectLst/>
                        <a:latin typeface="Times New Roman" panose="02020603050405020304" pitchFamily="18" charset="0"/>
                      </a:endParaRP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540">
                        <a:spcBef>
                          <a:spcPts val="0"/>
                        </a:spcBef>
                        <a:spcAft>
                          <a:spcPts val="0"/>
                        </a:spcAft>
                      </a:pPr>
                      <a:r>
                        <a:rPr lang="lt-LT" sz="1200">
                          <a:effectLst/>
                          <a:latin typeface="Times New Roman" panose="02020603050405020304" pitchFamily="18" charset="0"/>
                        </a:rPr>
                        <a:t>T</a:t>
                      </a:r>
                      <a:r>
                        <a:rPr lang="lt-LT" sz="1200" baseline="-25000">
                          <a:effectLst/>
                          <a:latin typeface="Times New Roman" panose="02020603050405020304" pitchFamily="18" charset="0"/>
                        </a:rPr>
                        <a:t>1</a:t>
                      </a:r>
                      <a:r>
                        <a:rPr lang="lt-LT" sz="1200">
                          <a:effectLst/>
                          <a:latin typeface="Times New Roman" panose="02020603050405020304" pitchFamily="18" charset="0"/>
                        </a:rPr>
                        <a:t> = 24 val.</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lt-LT" sz="1200" dirty="0">
                          <a:effectLst/>
                          <a:latin typeface="Times New Roman" panose="02020603050405020304" pitchFamily="18" charset="0"/>
                        </a:rPr>
                        <a:t>T</a:t>
                      </a:r>
                      <a:r>
                        <a:rPr lang="lt-LT" sz="1200" baseline="-25000" dirty="0">
                          <a:effectLst/>
                          <a:latin typeface="Times New Roman" panose="02020603050405020304" pitchFamily="18" charset="0"/>
                        </a:rPr>
                        <a:t>1</a:t>
                      </a:r>
                      <a:r>
                        <a:rPr lang="lt-LT" sz="1200" dirty="0">
                          <a:effectLst/>
                          <a:latin typeface="Times New Roman" panose="02020603050405020304" pitchFamily="18" charset="0"/>
                        </a:rPr>
                        <a:t> = 24</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lt-LT" sz="1200" dirty="0">
                          <a:effectLst/>
                          <a:latin typeface="Times New Roman" panose="02020603050405020304" pitchFamily="18" charset="0"/>
                        </a:rPr>
                        <a:t>P</a:t>
                      </a:r>
                      <a:r>
                        <a:rPr lang="lt-LT" sz="1200" baseline="-25000" dirty="0">
                          <a:effectLst/>
                          <a:latin typeface="Times New Roman" panose="02020603050405020304" pitchFamily="18" charset="0"/>
                        </a:rPr>
                        <a:t>1</a:t>
                      </a:r>
                      <a:endParaRPr lang="lt-LT" sz="1200" dirty="0">
                        <a:effectLst/>
                        <a:latin typeface="Times New Roman" panose="02020603050405020304" pitchFamily="18" charset="0"/>
                      </a:endParaRP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it-IT" sz="1200">
                          <a:effectLst/>
                          <a:latin typeface="Times New Roman" panose="02020603050405020304" pitchFamily="18" charset="0"/>
                        </a:rPr>
                        <a:t>(T</a:t>
                      </a:r>
                      <a:r>
                        <a:rPr lang="it-IT" sz="1200" baseline="-25000">
                          <a:effectLst/>
                          <a:latin typeface="Times New Roman" panose="02020603050405020304" pitchFamily="18" charset="0"/>
                        </a:rPr>
                        <a:t>1</a:t>
                      </a:r>
                      <a:r>
                        <a:rPr lang="it-IT" sz="1200">
                          <a:effectLst/>
                          <a:latin typeface="Times New Roman" panose="02020603050405020304" pitchFamily="18" charset="0"/>
                        </a:rPr>
                        <a:t>*P</a:t>
                      </a:r>
                      <a:r>
                        <a:rPr lang="it-IT" sz="1200" baseline="-25000">
                          <a:effectLst/>
                          <a:latin typeface="Times New Roman" panose="02020603050405020304" pitchFamily="18" charset="0"/>
                        </a:rPr>
                        <a:t>1</a:t>
                      </a:r>
                      <a:r>
                        <a:rPr lang="it-IT" sz="1200">
                          <a:effectLst/>
                          <a:latin typeface="Times New Roman" panose="02020603050405020304" pitchFamily="18" charset="0"/>
                        </a:rPr>
                        <a:t>) = E (kWh) per parą</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0761964"/>
                  </a:ext>
                </a:extLst>
              </a:tr>
              <a:tr h="846102">
                <a:tc>
                  <a:txBody>
                    <a:bodyPr/>
                    <a:lstStyle/>
                    <a:p>
                      <a:pPr marL="0" marR="0">
                        <a:spcBef>
                          <a:spcPts val="0"/>
                        </a:spcBef>
                        <a:spcAft>
                          <a:spcPts val="0"/>
                        </a:spcAft>
                      </a:pPr>
                      <a:r>
                        <a:rPr lang="lt-LT" sz="1200">
                          <a:effectLst/>
                          <a:latin typeface="Times New Roman" panose="02020603050405020304" pitchFamily="18" charset="0"/>
                        </a:rPr>
                        <a:t>Prie lovos naudojama stebėjimo įranga</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lt-LT" sz="1200">
                          <a:effectLst/>
                          <a:latin typeface="Times New Roman" panose="02020603050405020304" pitchFamily="18" charset="0"/>
                        </a:rPr>
                        <a:t>Aktyvusis</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540">
                        <a:spcBef>
                          <a:spcPts val="0"/>
                        </a:spcBef>
                        <a:spcAft>
                          <a:spcPts val="0"/>
                        </a:spcAft>
                      </a:pPr>
                      <a:r>
                        <a:rPr lang="lt-LT" sz="1200">
                          <a:effectLst/>
                          <a:latin typeface="Times New Roman" panose="02020603050405020304" pitchFamily="18" charset="0"/>
                        </a:rPr>
                        <a:t>T</a:t>
                      </a:r>
                      <a:r>
                        <a:rPr lang="lt-LT" sz="1200" baseline="-25000">
                          <a:effectLst/>
                          <a:latin typeface="Times New Roman" panose="02020603050405020304" pitchFamily="18" charset="0"/>
                        </a:rPr>
                        <a:t>1</a:t>
                      </a:r>
                      <a:r>
                        <a:rPr lang="lt-LT" sz="1200">
                          <a:effectLst/>
                          <a:latin typeface="Times New Roman" panose="02020603050405020304" pitchFamily="18" charset="0"/>
                        </a:rPr>
                        <a:t> = 24 val.</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0320" algn="just">
                        <a:spcBef>
                          <a:spcPts val="0"/>
                        </a:spcBef>
                        <a:spcAft>
                          <a:spcPts val="0"/>
                        </a:spcAft>
                      </a:pPr>
                      <a:r>
                        <a:rPr lang="lt-LT" sz="1200">
                          <a:effectLst/>
                          <a:latin typeface="Times New Roman" panose="02020603050405020304" pitchFamily="18" charset="0"/>
                        </a:rPr>
                        <a:t>T</a:t>
                      </a:r>
                      <a:r>
                        <a:rPr lang="lt-LT" sz="1200" baseline="-25000">
                          <a:effectLst/>
                          <a:latin typeface="Times New Roman" panose="02020603050405020304" pitchFamily="18" charset="0"/>
                        </a:rPr>
                        <a:t>1</a:t>
                      </a:r>
                      <a:r>
                        <a:rPr lang="lt-LT" sz="1200">
                          <a:effectLst/>
                          <a:latin typeface="Times New Roman" panose="02020603050405020304" pitchFamily="18" charset="0"/>
                        </a:rPr>
                        <a:t> = 24</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lt-LT" sz="1200" dirty="0">
                          <a:effectLst/>
                          <a:latin typeface="Times New Roman" panose="02020603050405020304" pitchFamily="18" charset="0"/>
                        </a:rPr>
                        <a:t>P</a:t>
                      </a:r>
                      <a:r>
                        <a:rPr lang="lt-LT" sz="1200" baseline="-25000" dirty="0">
                          <a:effectLst/>
                          <a:latin typeface="Times New Roman" panose="02020603050405020304" pitchFamily="18" charset="0"/>
                        </a:rPr>
                        <a:t>1</a:t>
                      </a:r>
                      <a:endParaRPr lang="lt-LT" sz="1200" dirty="0">
                        <a:effectLst/>
                        <a:latin typeface="Times New Roman" panose="02020603050405020304" pitchFamily="18" charset="0"/>
                      </a:endParaRP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it-IT" sz="1200" dirty="0">
                          <a:effectLst/>
                          <a:latin typeface="Times New Roman" panose="02020603050405020304" pitchFamily="18" charset="0"/>
                        </a:rPr>
                        <a:t>T</a:t>
                      </a:r>
                      <a:r>
                        <a:rPr lang="it-IT" sz="1200" baseline="-25000" dirty="0">
                          <a:effectLst/>
                          <a:latin typeface="Times New Roman" panose="02020603050405020304" pitchFamily="18" charset="0"/>
                        </a:rPr>
                        <a:t>1</a:t>
                      </a:r>
                      <a:r>
                        <a:rPr lang="it-IT" sz="1200" dirty="0">
                          <a:effectLst/>
                          <a:latin typeface="Times New Roman" panose="02020603050405020304" pitchFamily="18" charset="0"/>
                        </a:rPr>
                        <a:t>*P</a:t>
                      </a:r>
                      <a:r>
                        <a:rPr lang="it-IT" sz="1200" baseline="-25000" dirty="0">
                          <a:effectLst/>
                          <a:latin typeface="Times New Roman" panose="02020603050405020304" pitchFamily="18" charset="0"/>
                        </a:rPr>
                        <a:t>1</a:t>
                      </a:r>
                      <a:r>
                        <a:rPr lang="it-IT" sz="1200" dirty="0">
                          <a:effectLst/>
                          <a:latin typeface="Times New Roman" panose="02020603050405020304" pitchFamily="18" charset="0"/>
                        </a:rPr>
                        <a:t>) = E (kWh) per parą</a:t>
                      </a:r>
                    </a:p>
                  </a:txBody>
                  <a:tcPr marL="53452" marR="534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4579134"/>
                  </a:ext>
                </a:extLst>
              </a:tr>
            </a:tbl>
          </a:graphicData>
        </a:graphic>
      </p:graphicFrame>
    </p:spTree>
    <p:extLst>
      <p:ext uri="{BB962C8B-B14F-4D97-AF65-F5344CB8AC3E}">
        <p14:creationId xmlns:p14="http://schemas.microsoft.com/office/powerpoint/2010/main" val="3855737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0276E-FA6E-4A61-BE34-E2CD8AE33BFC}"/>
              </a:ext>
            </a:extLst>
          </p:cNvPr>
          <p:cNvSpPr>
            <a:spLocks noGrp="1"/>
          </p:cNvSpPr>
          <p:nvPr>
            <p:ph type="title"/>
          </p:nvPr>
        </p:nvSpPr>
        <p:spPr/>
        <p:txBody>
          <a:bodyPr/>
          <a:lstStyle/>
          <a:p>
            <a:r>
              <a:rPr kumimoji="0" lang="lt-LT" i="0" u="none" strike="noStrike" kern="1200" cap="none" spc="0" normalizeH="0" baseline="0" noProof="0" dirty="0">
                <a:ln>
                  <a:noFill/>
                </a:ln>
                <a:effectLst/>
                <a:uLnTx/>
                <a:uFillTx/>
              </a:rPr>
              <a:t>2011-06-28 LR APLINKOS MINISTRO ĮSAKYMAS NR. D1-508</a:t>
            </a:r>
            <a:endParaRPr lang="en-US" dirty="0"/>
          </a:p>
        </p:txBody>
      </p:sp>
      <p:sp>
        <p:nvSpPr>
          <p:cNvPr id="3" name="Content Placeholder 2">
            <a:extLst>
              <a:ext uri="{FF2B5EF4-FFF2-40B4-BE49-F238E27FC236}">
                <a16:creationId xmlns:a16="http://schemas.microsoft.com/office/drawing/2014/main" id="{0903E764-3313-424A-A43A-AA34F5DB5E4C}"/>
              </a:ext>
            </a:extLst>
          </p:cNvPr>
          <p:cNvSpPr>
            <a:spLocks noGrp="1"/>
          </p:cNvSpPr>
          <p:nvPr>
            <p:ph sz="half" idx="1"/>
          </p:nvPr>
        </p:nvSpPr>
        <p:spPr/>
        <p:txBody>
          <a:bodyPr>
            <a:normAutofit fontScale="92500" lnSpcReduction="10000"/>
          </a:bodyPr>
          <a:lstStyle/>
          <a:p>
            <a:pPr marL="0" indent="0">
              <a:buNone/>
            </a:pPr>
            <a:endParaRPr lang="lt-LT" dirty="0">
              <a:solidFill>
                <a:srgbClr val="000000"/>
              </a:solidFill>
              <a:latin typeface="Times New Roman" panose="02020603050405020304" pitchFamily="18" charset="0"/>
            </a:endParaRPr>
          </a:p>
          <a:p>
            <a:pPr marL="0" indent="0">
              <a:buNone/>
            </a:pPr>
            <a:endParaRPr lang="lt-LT" dirty="0">
              <a:solidFill>
                <a:srgbClr val="000000"/>
              </a:solidFill>
              <a:latin typeface="Times New Roman" panose="02020603050405020304" pitchFamily="18" charset="0"/>
            </a:endParaRPr>
          </a:p>
          <a:p>
            <a:pPr marL="0" indent="0">
              <a:buNone/>
            </a:pPr>
            <a:endParaRPr lang="lt-LT" dirty="0">
              <a:solidFill>
                <a:srgbClr val="000000"/>
              </a:solidFill>
              <a:latin typeface="Times New Roman" panose="02020603050405020304" pitchFamily="18" charset="0"/>
            </a:endParaRPr>
          </a:p>
          <a:p>
            <a:pPr marL="0" indent="0">
              <a:buNone/>
            </a:pPr>
            <a:endParaRPr lang="lt-LT" dirty="0">
              <a:solidFill>
                <a:srgbClr val="000000"/>
              </a:solidFill>
              <a:latin typeface="Times New Roman" panose="02020603050405020304" pitchFamily="18" charset="0"/>
            </a:endParaRPr>
          </a:p>
          <a:p>
            <a:pPr marL="0" indent="0">
              <a:buNone/>
            </a:pPr>
            <a:r>
              <a:rPr lang="lt-LT" dirty="0">
                <a:solidFill>
                  <a:srgbClr val="000000"/>
                </a:solidFill>
                <a:latin typeface="Times New Roman" panose="02020603050405020304" pitchFamily="18" charset="0"/>
              </a:rPr>
              <a:t>M</a:t>
            </a:r>
            <a:r>
              <a:rPr lang="lt-LT" b="0" i="0" dirty="0">
                <a:solidFill>
                  <a:srgbClr val="000000"/>
                </a:solidFill>
                <a:effectLst/>
                <a:latin typeface="Times New Roman" panose="02020603050405020304" pitchFamily="18" charset="0"/>
              </a:rPr>
              <a:t>edicininė įranga, kuriai taikomi energetinio efektyvumo reikalavimai</a:t>
            </a:r>
            <a:endParaRPr lang="en-US" dirty="0"/>
          </a:p>
        </p:txBody>
      </p:sp>
      <p:sp>
        <p:nvSpPr>
          <p:cNvPr id="4" name="Content Placeholder 3">
            <a:extLst>
              <a:ext uri="{FF2B5EF4-FFF2-40B4-BE49-F238E27FC236}">
                <a16:creationId xmlns:a16="http://schemas.microsoft.com/office/drawing/2014/main" id="{D88B8076-159C-40F6-B27A-5573BDE86564}"/>
              </a:ext>
            </a:extLst>
          </p:cNvPr>
          <p:cNvSpPr>
            <a:spLocks noGrp="1"/>
          </p:cNvSpPr>
          <p:nvPr>
            <p:ph sz="half" idx="2"/>
          </p:nvPr>
        </p:nvSpPr>
        <p:spPr/>
        <p:txBody>
          <a:bodyPr>
            <a:normAutofit fontScale="92500" lnSpcReduction="10000"/>
          </a:bodyPr>
          <a:lstStyle/>
          <a:p>
            <a:pPr marL="0" marR="0" algn="l">
              <a:spcBef>
                <a:spcPts val="0"/>
              </a:spcBef>
              <a:spcAft>
                <a:spcPts val="0"/>
              </a:spcAft>
            </a:pPr>
            <a:r>
              <a:rPr lang="lt-LT" sz="1500" b="0" i="0" dirty="0">
                <a:solidFill>
                  <a:srgbClr val="000000"/>
                </a:solidFill>
                <a:effectLst/>
                <a:latin typeface="Times New Roman" panose="02020603050405020304" pitchFamily="18" charset="0"/>
              </a:rPr>
              <a:t>Aktyvusis kvėpuojamųjų dujų drėkintuvas</a:t>
            </a:r>
          </a:p>
          <a:p>
            <a:pPr marL="0" marR="0" indent="0" algn="l">
              <a:spcBef>
                <a:spcPts val="0"/>
              </a:spcBef>
              <a:spcAft>
                <a:spcPts val="0"/>
              </a:spcAft>
              <a:buNone/>
            </a:pPr>
            <a:endParaRPr lang="lt-LT" sz="1500" b="0" i="0" dirty="0">
              <a:solidFill>
                <a:srgbClr val="000000"/>
              </a:solidFill>
              <a:effectLst/>
              <a:latin typeface="Times New Roman" panose="02020603050405020304" pitchFamily="18" charset="0"/>
            </a:endParaRPr>
          </a:p>
          <a:p>
            <a:pPr marL="0" marR="0" algn="l">
              <a:spcBef>
                <a:spcPts val="0"/>
              </a:spcBef>
              <a:spcAft>
                <a:spcPts val="0"/>
              </a:spcAft>
            </a:pPr>
            <a:r>
              <a:rPr lang="lt-LT" sz="1500" b="0" i="0" dirty="0">
                <a:solidFill>
                  <a:srgbClr val="000000"/>
                </a:solidFill>
                <a:effectLst/>
                <a:latin typeface="Times New Roman" panose="02020603050405020304" pitchFamily="18" charset="0"/>
              </a:rPr>
              <a:t>Prie lovos naudojama stebėjimo įranga</a:t>
            </a:r>
          </a:p>
          <a:p>
            <a:pPr marL="0" marR="0" algn="l">
              <a:spcBef>
                <a:spcPts val="0"/>
              </a:spcBef>
              <a:spcAft>
                <a:spcPts val="0"/>
              </a:spcAft>
            </a:pPr>
            <a:endParaRPr lang="lt-LT" sz="1500" dirty="0">
              <a:solidFill>
                <a:srgbClr val="000000"/>
              </a:solidFill>
              <a:latin typeface="Times New Roman" panose="02020603050405020304" pitchFamily="18" charset="0"/>
            </a:endParaRPr>
          </a:p>
          <a:p>
            <a:pPr marL="0" marR="0" algn="l">
              <a:spcBef>
                <a:spcPts val="0"/>
              </a:spcBef>
              <a:spcAft>
                <a:spcPts val="0"/>
              </a:spcAft>
            </a:pPr>
            <a:r>
              <a:rPr lang="lt-LT" sz="1500" b="0" i="0" dirty="0">
                <a:solidFill>
                  <a:srgbClr val="000000"/>
                </a:solidFill>
                <a:effectLst/>
                <a:latin typeface="Times New Roman" panose="02020603050405020304" pitchFamily="18" charset="0"/>
              </a:rPr>
              <a:t>EKG</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a:t>
            </a:r>
            <a:r>
              <a:rPr lang="lt-LT" sz="1500" b="0" i="0" dirty="0" err="1">
                <a:solidFill>
                  <a:srgbClr val="000000"/>
                </a:solidFill>
                <a:effectLst/>
                <a:latin typeface="Times New Roman" panose="02020603050405020304" pitchFamily="18" charset="0"/>
              </a:rPr>
              <a:t>elektrokardiografinė</a:t>
            </a:r>
            <a:r>
              <a:rPr lang="lt-LT" sz="1500" b="0" i="0" dirty="0">
                <a:solidFill>
                  <a:srgbClr val="000000"/>
                </a:solidFill>
                <a:effectLst/>
                <a:latin typeface="Times New Roman" panose="02020603050405020304" pitchFamily="18" charset="0"/>
              </a:rPr>
              <a:t>)</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įranga</a:t>
            </a:r>
          </a:p>
          <a:p>
            <a:pPr marL="0" marR="0" indent="0" algn="l">
              <a:spcBef>
                <a:spcPts val="0"/>
              </a:spcBef>
              <a:spcAft>
                <a:spcPts val="0"/>
              </a:spcAft>
              <a:buNone/>
            </a:pPr>
            <a:r>
              <a:rPr lang="lt-LT" sz="1500" b="0" i="0" dirty="0">
                <a:solidFill>
                  <a:srgbClr val="000000"/>
                </a:solidFill>
                <a:effectLst/>
                <a:latin typeface="Times New Roman" panose="02020603050405020304" pitchFamily="18" charset="0"/>
              </a:rPr>
              <a:t>(diagnostikos)</a:t>
            </a:r>
          </a:p>
          <a:p>
            <a:pPr marL="0" marR="0" indent="0" algn="l">
              <a:spcBef>
                <a:spcPts val="0"/>
              </a:spcBef>
              <a:spcAft>
                <a:spcPts val="0"/>
              </a:spcAft>
              <a:buNone/>
            </a:pPr>
            <a:endParaRPr lang="lt-LT" sz="1500" dirty="0">
              <a:solidFill>
                <a:srgbClr val="000000"/>
              </a:solidFill>
              <a:latin typeface="Times New Roman" panose="02020603050405020304" pitchFamily="18" charset="0"/>
            </a:endParaRPr>
          </a:p>
          <a:p>
            <a:pPr marL="0" marR="0" algn="l">
              <a:spcBef>
                <a:spcPts val="0"/>
              </a:spcBef>
              <a:spcAft>
                <a:spcPts val="0"/>
              </a:spcAft>
            </a:pPr>
            <a:r>
              <a:rPr lang="lt-LT" sz="1500" b="0" i="0" dirty="0">
                <a:solidFill>
                  <a:srgbClr val="000000"/>
                </a:solidFill>
                <a:effectLst/>
                <a:latin typeface="Times New Roman" panose="02020603050405020304" pitchFamily="18" charset="0"/>
              </a:rPr>
              <a:t>Endoskopijos</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įranga (vaizdo</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kamera,</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endoskopas,</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apšvietimo</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įrenginys, oro</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siurblys)</a:t>
            </a:r>
          </a:p>
          <a:p>
            <a:pPr marL="0" marR="0" indent="0" algn="l">
              <a:spcBef>
                <a:spcPts val="0"/>
              </a:spcBef>
              <a:spcAft>
                <a:spcPts val="0"/>
              </a:spcAft>
              <a:buNone/>
            </a:pPr>
            <a:endParaRPr lang="lt-LT" sz="1500" b="0" i="0" dirty="0">
              <a:solidFill>
                <a:srgbClr val="000000"/>
              </a:solidFill>
              <a:effectLst/>
              <a:latin typeface="Times New Roman" panose="02020603050405020304" pitchFamily="18" charset="0"/>
            </a:endParaRPr>
          </a:p>
          <a:p>
            <a:pPr marL="0" marR="0" algn="l">
              <a:spcBef>
                <a:spcPts val="0"/>
              </a:spcBef>
              <a:spcAft>
                <a:spcPts val="0"/>
              </a:spcAft>
            </a:pPr>
            <a:r>
              <a:rPr lang="lt-LT" sz="1500" b="0" i="0" dirty="0" err="1">
                <a:solidFill>
                  <a:srgbClr val="000000"/>
                </a:solidFill>
                <a:effectLst/>
                <a:latin typeface="Times New Roman" panose="02020603050405020304" pitchFamily="18" charset="0"/>
              </a:rPr>
              <a:t>Aukštadažnė</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chirurginė,</a:t>
            </a:r>
            <a:r>
              <a:rPr lang="lt-LT" sz="1500" dirty="0">
                <a:solidFill>
                  <a:srgbClr val="000000"/>
                </a:solidFill>
                <a:latin typeface="Times New Roman" panose="02020603050405020304" pitchFamily="18" charset="0"/>
              </a:rPr>
              <a:t> </a:t>
            </a:r>
            <a:r>
              <a:rPr lang="lt-LT" sz="1500" b="0" i="0" dirty="0" err="1">
                <a:solidFill>
                  <a:srgbClr val="000000"/>
                </a:solidFill>
                <a:effectLst/>
                <a:latin typeface="Times New Roman" panose="02020603050405020304" pitchFamily="18" charset="0"/>
              </a:rPr>
              <a:t>diaterminė</a:t>
            </a:r>
            <a:r>
              <a:rPr lang="lt-LT" sz="1500" dirty="0">
                <a:solidFill>
                  <a:srgbClr val="000000"/>
                </a:solidFill>
                <a:latin typeface="Times New Roman" panose="02020603050405020304" pitchFamily="18" charset="0"/>
              </a:rPr>
              <a:t> </a:t>
            </a:r>
            <a:r>
              <a:rPr lang="lt-LT" sz="1500" b="0" i="0" dirty="0">
                <a:solidFill>
                  <a:srgbClr val="000000"/>
                </a:solidFill>
                <a:effectLst/>
                <a:latin typeface="Times New Roman" panose="02020603050405020304" pitchFamily="18" charset="0"/>
              </a:rPr>
              <a:t>įranga</a:t>
            </a:r>
          </a:p>
          <a:p>
            <a:pPr marL="0" marR="0" algn="l">
              <a:spcBef>
                <a:spcPts val="0"/>
              </a:spcBef>
              <a:spcAft>
                <a:spcPts val="0"/>
              </a:spcAft>
            </a:pPr>
            <a:endParaRPr lang="lt-LT" sz="1500" b="0" i="0" dirty="0">
              <a:solidFill>
                <a:srgbClr val="000000"/>
              </a:solidFill>
              <a:effectLst/>
              <a:latin typeface="Times New Roman" panose="02020603050405020304" pitchFamily="18" charset="0"/>
            </a:endParaRPr>
          </a:p>
          <a:p>
            <a:pPr marL="0" marR="0" algn="l">
              <a:spcBef>
                <a:spcPts val="0"/>
              </a:spcBef>
              <a:spcAft>
                <a:spcPts val="0"/>
              </a:spcAft>
            </a:pPr>
            <a:r>
              <a:rPr lang="en-US" sz="1500" b="0" i="0" dirty="0" err="1">
                <a:solidFill>
                  <a:srgbClr val="000000"/>
                </a:solidFill>
                <a:effectLst/>
                <a:latin typeface="Times New Roman" panose="02020603050405020304" pitchFamily="18" charset="0"/>
              </a:rPr>
              <a:t>Kūdikiams</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skirti</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nuolatinai</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jungiami</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inkubatoriai</a:t>
            </a:r>
            <a:endParaRPr lang="lt-LT" sz="1500" b="0" i="0" dirty="0">
              <a:solidFill>
                <a:srgbClr val="000000"/>
              </a:solidFill>
              <a:effectLst/>
              <a:latin typeface="Times New Roman" panose="02020603050405020304" pitchFamily="18" charset="0"/>
            </a:endParaRPr>
          </a:p>
          <a:p>
            <a:pPr marL="0" marR="0" algn="l">
              <a:spcBef>
                <a:spcPts val="0"/>
              </a:spcBef>
              <a:spcAft>
                <a:spcPts val="0"/>
              </a:spcAft>
            </a:pPr>
            <a:endParaRPr lang="lt-LT" sz="1500" b="0" i="0" dirty="0">
              <a:solidFill>
                <a:srgbClr val="000000"/>
              </a:solidFill>
              <a:effectLst/>
              <a:latin typeface="Times New Roman" panose="02020603050405020304" pitchFamily="18" charset="0"/>
            </a:endParaRPr>
          </a:p>
          <a:p>
            <a:pPr marL="0" marR="0" algn="l">
              <a:spcBef>
                <a:spcPts val="0"/>
              </a:spcBef>
              <a:spcAft>
                <a:spcPts val="0"/>
              </a:spcAft>
            </a:pPr>
            <a:r>
              <a:rPr lang="en-US" sz="1500" b="0" i="0" dirty="0" err="1">
                <a:solidFill>
                  <a:srgbClr val="000000"/>
                </a:solidFill>
                <a:effectLst/>
                <a:latin typeface="Times New Roman" panose="02020603050405020304" pitchFamily="18" charset="0"/>
              </a:rPr>
              <a:t>Infuzijos</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ir</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švirkštiniai</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siurbliai</a:t>
            </a:r>
            <a:endParaRPr lang="lt-LT" sz="1500" b="0" i="0" dirty="0">
              <a:solidFill>
                <a:srgbClr val="000000"/>
              </a:solidFill>
              <a:effectLst/>
              <a:latin typeface="Times New Roman" panose="02020603050405020304" pitchFamily="18" charset="0"/>
            </a:endParaRPr>
          </a:p>
          <a:p>
            <a:pPr marL="0" marR="0" indent="0" algn="l">
              <a:spcBef>
                <a:spcPts val="0"/>
              </a:spcBef>
              <a:spcAft>
                <a:spcPts val="0"/>
              </a:spcAft>
              <a:buNone/>
            </a:pPr>
            <a:endParaRPr lang="lt-LT" sz="1500" b="0" i="0" dirty="0">
              <a:solidFill>
                <a:srgbClr val="000000"/>
              </a:solidFill>
              <a:effectLst/>
              <a:latin typeface="Times New Roman" panose="02020603050405020304" pitchFamily="18" charset="0"/>
            </a:endParaRPr>
          </a:p>
          <a:p>
            <a:pPr marL="0" marR="0" algn="l">
              <a:spcBef>
                <a:spcPts val="0"/>
              </a:spcBef>
              <a:spcAft>
                <a:spcPts val="0"/>
              </a:spcAft>
            </a:pPr>
            <a:r>
              <a:rPr lang="lt-LT" sz="1500" b="0" i="0" dirty="0">
                <a:solidFill>
                  <a:srgbClr val="000000"/>
                </a:solidFill>
                <a:effectLst/>
                <a:latin typeface="Times New Roman" panose="02020603050405020304" pitchFamily="18" charset="0"/>
              </a:rPr>
              <a:t>Chirurginiai lazeriniai instrumentai, nuolatinės veikos lazeriai</a:t>
            </a:r>
          </a:p>
          <a:p>
            <a:pPr marL="0" marR="0" algn="l">
              <a:spcBef>
                <a:spcPts val="0"/>
              </a:spcBef>
              <a:spcAft>
                <a:spcPts val="0"/>
              </a:spcAft>
            </a:pPr>
            <a:endParaRPr lang="lt-LT" sz="1500" dirty="0">
              <a:solidFill>
                <a:srgbClr val="000000"/>
              </a:solidFill>
              <a:latin typeface="Times New Roman" panose="02020603050405020304" pitchFamily="18" charset="0"/>
            </a:endParaRPr>
          </a:p>
          <a:p>
            <a:pPr marL="0" marR="0" algn="l">
              <a:spcBef>
                <a:spcPts val="0"/>
              </a:spcBef>
              <a:spcAft>
                <a:spcPts val="0"/>
              </a:spcAft>
            </a:pPr>
            <a:r>
              <a:rPr lang="en-US" sz="1500" b="0" i="0" dirty="0" err="1">
                <a:solidFill>
                  <a:srgbClr val="000000"/>
                </a:solidFill>
                <a:effectLst/>
                <a:latin typeface="Times New Roman" panose="02020603050405020304" pitchFamily="18" charset="0"/>
              </a:rPr>
              <a:t>Medicininiai</a:t>
            </a:r>
            <a:r>
              <a:rPr lang="en-US" sz="1500" b="0" i="0" dirty="0">
                <a:solidFill>
                  <a:srgbClr val="000000"/>
                </a:solidFill>
                <a:effectLst/>
                <a:latin typeface="Times New Roman" panose="02020603050405020304" pitchFamily="18" charset="0"/>
              </a:rPr>
              <a:t> </a:t>
            </a:r>
            <a:r>
              <a:rPr lang="en-US" sz="1500" b="0" i="0" dirty="0" err="1">
                <a:solidFill>
                  <a:srgbClr val="000000"/>
                </a:solidFill>
                <a:effectLst/>
                <a:latin typeface="Times New Roman" panose="02020603050405020304" pitchFamily="18" charset="0"/>
              </a:rPr>
              <a:t>šaldikliai</a:t>
            </a:r>
            <a:endParaRPr lang="lt-LT" sz="1500" b="0" i="0" dirty="0">
              <a:solidFill>
                <a:srgbClr val="000000"/>
              </a:solidFill>
              <a:effectLst/>
              <a:latin typeface="Times New Roman" panose="02020603050405020304" pitchFamily="18" charset="0"/>
            </a:endParaRPr>
          </a:p>
          <a:p>
            <a:pPr marL="0" marR="0" algn="l">
              <a:spcBef>
                <a:spcPts val="0"/>
              </a:spcBef>
              <a:spcAft>
                <a:spcPts val="0"/>
              </a:spcAft>
            </a:pPr>
            <a:endParaRPr lang="lt-LT" sz="1500" dirty="0">
              <a:solidFill>
                <a:srgbClr val="000000"/>
              </a:solidFill>
              <a:latin typeface="Times New Roman" panose="02020603050405020304" pitchFamily="18" charset="0"/>
            </a:endParaRPr>
          </a:p>
          <a:p>
            <a:pPr marL="0" marR="0" algn="l">
              <a:spcBef>
                <a:spcPts val="0"/>
              </a:spcBef>
              <a:spcAft>
                <a:spcPts val="0"/>
              </a:spcAft>
            </a:pPr>
            <a:r>
              <a:rPr lang="lt-LT" sz="1500" b="0" i="0" dirty="0">
                <a:solidFill>
                  <a:srgbClr val="000000"/>
                </a:solidFill>
                <a:effectLst/>
                <a:latin typeface="Times New Roman" panose="02020603050405020304" pitchFamily="18" charset="0"/>
              </a:rPr>
              <a:t>Medicininiai apšvietimo prietaisai (operacinių lempos)</a:t>
            </a:r>
          </a:p>
          <a:p>
            <a:pPr marL="0" marR="0" algn="l">
              <a:spcBef>
                <a:spcPts val="0"/>
              </a:spcBef>
              <a:spcAft>
                <a:spcPts val="0"/>
              </a:spcAft>
            </a:pPr>
            <a:endParaRPr lang="lt-LT" sz="1500" dirty="0">
              <a:solidFill>
                <a:srgbClr val="000000"/>
              </a:solidFill>
              <a:latin typeface="Times New Roman" panose="02020603050405020304" pitchFamily="18" charset="0"/>
            </a:endParaRPr>
          </a:p>
          <a:p>
            <a:pPr marL="0" marR="0" algn="l">
              <a:spcBef>
                <a:spcPts val="0"/>
              </a:spcBef>
              <a:spcAft>
                <a:spcPts val="0"/>
              </a:spcAft>
            </a:pPr>
            <a:r>
              <a:rPr lang="lt-LT" sz="1500" b="0" i="0" dirty="0">
                <a:solidFill>
                  <a:srgbClr val="000000"/>
                </a:solidFill>
                <a:effectLst/>
                <a:latin typeface="Times New Roman" panose="02020603050405020304" pitchFamily="18" charset="0"/>
              </a:rPr>
              <a:t>Pacientų šildymo sistemos (užklotai, pagalvėlės, čiužiniai)</a:t>
            </a:r>
          </a:p>
          <a:p>
            <a:pPr marL="0" marR="0" algn="l">
              <a:spcBef>
                <a:spcPts val="0"/>
              </a:spcBef>
              <a:spcAft>
                <a:spcPts val="0"/>
              </a:spcAft>
            </a:pPr>
            <a:endParaRPr lang="lt-LT" sz="1600" dirty="0">
              <a:solidFill>
                <a:srgbClr val="000000"/>
              </a:solidFill>
              <a:latin typeface="Times New Roman" panose="02020603050405020304" pitchFamily="18" charset="0"/>
            </a:endParaRPr>
          </a:p>
          <a:p>
            <a:pPr marL="0" marR="0" algn="l">
              <a:spcBef>
                <a:spcPts val="0"/>
              </a:spcBef>
              <a:spcAft>
                <a:spcPts val="0"/>
              </a:spcAft>
            </a:pPr>
            <a:endParaRPr lang="lt-LT" sz="1600" b="0" i="0" dirty="0">
              <a:solidFill>
                <a:srgbClr val="000000"/>
              </a:solidFill>
              <a:effectLst/>
              <a:latin typeface="Times New Roman" panose="02020603050405020304" pitchFamily="18" charset="0"/>
            </a:endParaRPr>
          </a:p>
          <a:p>
            <a:pPr marL="0" marR="0" indent="0" algn="l">
              <a:spcBef>
                <a:spcPts val="0"/>
              </a:spcBef>
              <a:spcAft>
                <a:spcPts val="0"/>
              </a:spcAft>
              <a:buNone/>
            </a:pPr>
            <a:endParaRPr lang="lt-LT" b="0" i="0" dirty="0">
              <a:solidFill>
                <a:srgbClr val="000000"/>
              </a:solidFill>
              <a:effectLst/>
              <a:latin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B0F015F1-4536-43E4-BD81-088EA7AB5CE6}"/>
              </a:ext>
            </a:extLst>
          </p:cNvPr>
          <p:cNvSpPr>
            <a:spLocks noGrp="1"/>
          </p:cNvSpPr>
          <p:nvPr>
            <p:ph type="sldNum" sz="quarter" idx="12"/>
          </p:nvPr>
        </p:nvSpPr>
        <p:spPr/>
        <p:txBody>
          <a:bodyPr/>
          <a:lstStyle/>
          <a:p>
            <a:fld id="{9CD8D479-8942-46E8-A226-A4E01F7A105C}" type="slidenum">
              <a:rPr lang="en-US" smtClean="0"/>
              <a:t>12</a:t>
            </a:fld>
            <a:endParaRPr lang="en-US"/>
          </a:p>
        </p:txBody>
      </p:sp>
      <p:sp>
        <p:nvSpPr>
          <p:cNvPr id="6" name="Date Placeholder 5">
            <a:extLst>
              <a:ext uri="{FF2B5EF4-FFF2-40B4-BE49-F238E27FC236}">
                <a16:creationId xmlns:a16="http://schemas.microsoft.com/office/drawing/2014/main" id="{6C4BF03C-A1C8-40F9-9EE1-431C4DD4B360}"/>
              </a:ext>
            </a:extLst>
          </p:cNvPr>
          <p:cNvSpPr>
            <a:spLocks noGrp="1"/>
          </p:cNvSpPr>
          <p:nvPr>
            <p:ph type="dt" sz="half" idx="10"/>
          </p:nvPr>
        </p:nvSpPr>
        <p:spPr/>
        <p:txBody>
          <a:bodyPr/>
          <a:lstStyle/>
          <a:p>
            <a:r>
              <a:rPr lang="lt-LT" dirty="0"/>
              <a:t>2021/12/14</a:t>
            </a:r>
            <a:endParaRPr lang="en-US" dirty="0"/>
          </a:p>
        </p:txBody>
      </p:sp>
      <p:sp>
        <p:nvSpPr>
          <p:cNvPr id="7" name="Footer Placeholder 6">
            <a:extLst>
              <a:ext uri="{FF2B5EF4-FFF2-40B4-BE49-F238E27FC236}">
                <a16:creationId xmlns:a16="http://schemas.microsoft.com/office/drawing/2014/main" id="{6F88C281-DC7D-4CD1-A605-18B722EB1FDD}"/>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459595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8B0F9-8176-4419-8734-E59F4F5E2D7F}"/>
              </a:ext>
            </a:extLst>
          </p:cNvPr>
          <p:cNvSpPr>
            <a:spLocks noGrp="1"/>
          </p:cNvSpPr>
          <p:nvPr>
            <p:ph type="title"/>
          </p:nvPr>
        </p:nvSpPr>
        <p:spPr/>
        <p:txBody>
          <a:bodyPr/>
          <a:lstStyle/>
          <a:p>
            <a:r>
              <a:rPr kumimoji="0" lang="lt-LT" i="0" u="none" strike="noStrike" kern="1200" cap="none" spc="0" normalizeH="0" baseline="0" noProof="0" dirty="0">
                <a:ln>
                  <a:noFill/>
                </a:ln>
                <a:effectLst/>
                <a:uLnTx/>
                <a:uFillTx/>
              </a:rPr>
              <a:t>2011-06-28 LR APLINKOS MINISTRO ĮSAKYMAS NR. D1-508</a:t>
            </a:r>
            <a:endParaRPr lang="en-US" dirty="0"/>
          </a:p>
        </p:txBody>
      </p:sp>
      <p:sp>
        <p:nvSpPr>
          <p:cNvPr id="3" name="Content Placeholder 2">
            <a:extLst>
              <a:ext uri="{FF2B5EF4-FFF2-40B4-BE49-F238E27FC236}">
                <a16:creationId xmlns:a16="http://schemas.microsoft.com/office/drawing/2014/main" id="{B05D779B-2808-496B-A21B-EC57030A7A6F}"/>
              </a:ext>
            </a:extLst>
          </p:cNvPr>
          <p:cNvSpPr>
            <a:spLocks noGrp="1"/>
          </p:cNvSpPr>
          <p:nvPr>
            <p:ph sz="half" idx="1"/>
          </p:nvPr>
        </p:nvSpPr>
        <p:spPr/>
        <p:txBody>
          <a:bodyPr/>
          <a:lstStyle/>
          <a:p>
            <a:pPr marL="0" indent="0">
              <a:buNone/>
            </a:pPr>
            <a:endParaRPr lang="lt-LT" dirty="0">
              <a:solidFill>
                <a:srgbClr val="000000"/>
              </a:solidFill>
              <a:latin typeface="Times New Roman" panose="02020603050405020304" pitchFamily="18" charset="0"/>
            </a:endParaRPr>
          </a:p>
          <a:p>
            <a:pPr marL="0" indent="0">
              <a:buNone/>
            </a:pPr>
            <a:endParaRPr lang="lt-LT" dirty="0">
              <a:solidFill>
                <a:srgbClr val="000000"/>
              </a:solidFill>
              <a:latin typeface="Times New Roman" panose="02020603050405020304" pitchFamily="18" charset="0"/>
            </a:endParaRPr>
          </a:p>
          <a:p>
            <a:pPr marL="0" indent="0">
              <a:buNone/>
            </a:pPr>
            <a:endParaRPr lang="lt-LT" dirty="0">
              <a:solidFill>
                <a:srgbClr val="000000"/>
              </a:solidFill>
              <a:latin typeface="Times New Roman" panose="02020603050405020304" pitchFamily="18" charset="0"/>
            </a:endParaRPr>
          </a:p>
          <a:p>
            <a:pPr marL="0" indent="0">
              <a:buNone/>
            </a:pPr>
            <a:endParaRPr lang="lt-LT" dirty="0">
              <a:solidFill>
                <a:srgbClr val="000000"/>
              </a:solidFill>
              <a:latin typeface="Times New Roman" panose="02020603050405020304" pitchFamily="18" charset="0"/>
            </a:endParaRPr>
          </a:p>
          <a:p>
            <a:pPr marL="0" indent="0">
              <a:buNone/>
            </a:pPr>
            <a:r>
              <a:rPr lang="lt-LT" dirty="0">
                <a:solidFill>
                  <a:srgbClr val="000000"/>
                </a:solidFill>
                <a:latin typeface="Times New Roman" panose="02020603050405020304" pitchFamily="18" charset="0"/>
              </a:rPr>
              <a:t>M</a:t>
            </a:r>
            <a:r>
              <a:rPr lang="lt-LT" b="0" i="0" dirty="0">
                <a:solidFill>
                  <a:srgbClr val="000000"/>
                </a:solidFill>
                <a:effectLst/>
                <a:latin typeface="Times New Roman" panose="02020603050405020304" pitchFamily="18" charset="0"/>
              </a:rPr>
              <a:t>edicininė įranga, kuriai taikomi energetinio efektyvumo reikalavimai</a:t>
            </a:r>
            <a:endParaRPr lang="en-US" dirty="0"/>
          </a:p>
          <a:p>
            <a:endParaRPr lang="en-US" dirty="0"/>
          </a:p>
        </p:txBody>
      </p:sp>
      <p:sp>
        <p:nvSpPr>
          <p:cNvPr id="4" name="Content Placeholder 3">
            <a:extLst>
              <a:ext uri="{FF2B5EF4-FFF2-40B4-BE49-F238E27FC236}">
                <a16:creationId xmlns:a16="http://schemas.microsoft.com/office/drawing/2014/main" id="{5A9B3837-4E4E-4487-B08D-3BFAD360209B}"/>
              </a:ext>
            </a:extLst>
          </p:cNvPr>
          <p:cNvSpPr>
            <a:spLocks noGrp="1"/>
          </p:cNvSpPr>
          <p:nvPr>
            <p:ph sz="half" idx="2"/>
          </p:nvPr>
        </p:nvSpPr>
        <p:spPr>
          <a:xfrm>
            <a:off x="6172200" y="2068945"/>
            <a:ext cx="4609775" cy="4108018"/>
          </a:xfrm>
        </p:spPr>
        <p:txBody>
          <a:bodyPr/>
          <a:lstStyle/>
          <a:p>
            <a:r>
              <a:rPr lang="en-US" b="0" i="0" dirty="0" err="1">
                <a:solidFill>
                  <a:srgbClr val="000000"/>
                </a:solidFill>
                <a:effectLst/>
                <a:latin typeface="Times New Roman" panose="02020603050405020304" pitchFamily="18" charset="0"/>
              </a:rPr>
              <a:t>Ultragarso</a:t>
            </a:r>
            <a:r>
              <a:rPr lang="en-US" b="0" i="0" dirty="0">
                <a:solidFill>
                  <a:srgbClr val="000000"/>
                </a:solidFill>
                <a:effectLst/>
                <a:latin typeface="Times New Roman" panose="02020603050405020304" pitchFamily="18" charset="0"/>
              </a:rPr>
              <a:t> </a:t>
            </a:r>
            <a:r>
              <a:rPr lang="en-US" b="0" i="0" dirty="0" err="1">
                <a:solidFill>
                  <a:srgbClr val="000000"/>
                </a:solidFill>
                <a:effectLst/>
                <a:latin typeface="Times New Roman" panose="02020603050405020304" pitchFamily="18" charset="0"/>
              </a:rPr>
              <a:t>įranga</a:t>
            </a:r>
            <a:r>
              <a:rPr lang="en-US" b="0" i="0" dirty="0">
                <a:solidFill>
                  <a:srgbClr val="000000"/>
                </a:solidFill>
                <a:effectLst/>
                <a:latin typeface="Times New Roman" panose="02020603050405020304" pitchFamily="18" charset="0"/>
              </a:rPr>
              <a:t>, </a:t>
            </a:r>
            <a:r>
              <a:rPr lang="en-US" b="0" i="0" dirty="0" err="1">
                <a:solidFill>
                  <a:srgbClr val="000000"/>
                </a:solidFill>
                <a:effectLst/>
                <a:latin typeface="Times New Roman" panose="02020603050405020304" pitchFamily="18" charset="0"/>
              </a:rPr>
              <a:t>išskyrus</a:t>
            </a:r>
            <a:r>
              <a:rPr lang="en-US" b="0" i="0" dirty="0">
                <a:solidFill>
                  <a:srgbClr val="000000"/>
                </a:solidFill>
                <a:effectLst/>
                <a:latin typeface="Times New Roman" panose="02020603050405020304" pitchFamily="18" charset="0"/>
              </a:rPr>
              <a:t> </a:t>
            </a:r>
            <a:r>
              <a:rPr lang="en-US" b="0" i="0" dirty="0" err="1">
                <a:solidFill>
                  <a:srgbClr val="000000"/>
                </a:solidFill>
                <a:effectLst/>
                <a:latin typeface="Times New Roman" panose="02020603050405020304" pitchFamily="18" charset="0"/>
              </a:rPr>
              <a:t>terapinę</a:t>
            </a:r>
            <a:r>
              <a:rPr lang="en-US" b="0" i="0" dirty="0">
                <a:solidFill>
                  <a:srgbClr val="000000"/>
                </a:solidFill>
                <a:effectLst/>
                <a:latin typeface="Times New Roman" panose="02020603050405020304" pitchFamily="18" charset="0"/>
              </a:rPr>
              <a:t> </a:t>
            </a:r>
            <a:r>
              <a:rPr lang="en-US" b="0" i="0" dirty="0" err="1">
                <a:solidFill>
                  <a:srgbClr val="000000"/>
                </a:solidFill>
                <a:effectLst/>
                <a:latin typeface="Times New Roman" panose="02020603050405020304" pitchFamily="18" charset="0"/>
              </a:rPr>
              <a:t>įrangą</a:t>
            </a:r>
            <a:endParaRPr lang="lt-LT" dirty="0">
              <a:solidFill>
                <a:srgbClr val="000000"/>
              </a:solidFill>
              <a:latin typeface="Times New Roman" panose="02020603050405020304" pitchFamily="18" charset="0"/>
            </a:endParaRPr>
          </a:p>
          <a:p>
            <a:r>
              <a:rPr lang="lt-LT" b="0" i="0" dirty="0">
                <a:solidFill>
                  <a:srgbClr val="000000"/>
                </a:solidFill>
                <a:effectLst/>
                <a:latin typeface="Times New Roman" panose="02020603050405020304" pitchFamily="18" charset="0"/>
              </a:rPr>
              <a:t>Vėdintuvai, intensyviosios terapijos vėdintuvai (išskyrus nešiojamuosius vėdintuvus), </a:t>
            </a:r>
            <a:r>
              <a:rPr lang="lt-LT" b="0" i="0" dirty="0" err="1">
                <a:solidFill>
                  <a:srgbClr val="000000"/>
                </a:solidFill>
                <a:effectLst/>
                <a:latin typeface="Times New Roman" panose="02020603050405020304" pitchFamily="18" charset="0"/>
              </a:rPr>
              <a:t>anesteziniai</a:t>
            </a:r>
            <a:r>
              <a:rPr lang="lt-LT" b="0" i="0" dirty="0">
                <a:solidFill>
                  <a:srgbClr val="000000"/>
                </a:solidFill>
                <a:effectLst/>
                <a:latin typeface="Times New Roman" panose="02020603050405020304" pitchFamily="18" charset="0"/>
              </a:rPr>
              <a:t> vėdintuvai (išskyrus namuose naudojamus vėdintuvus)</a:t>
            </a:r>
            <a:endParaRPr lang="lt-LT" dirty="0">
              <a:solidFill>
                <a:srgbClr val="000000"/>
              </a:solidFill>
              <a:latin typeface="Times New Roman" panose="02020603050405020304" pitchFamily="18" charset="0"/>
            </a:endParaRPr>
          </a:p>
          <a:p>
            <a:r>
              <a:rPr lang="lt-LT" b="0" i="0" dirty="0">
                <a:solidFill>
                  <a:srgbClr val="000000"/>
                </a:solidFill>
                <a:effectLst/>
                <a:latin typeface="Times New Roman" panose="02020603050405020304" pitchFamily="18" charset="0"/>
              </a:rPr>
              <a:t>Rentgeno prietaisai, taip pat prietaisai įskaitant </a:t>
            </a:r>
            <a:r>
              <a:rPr lang="lt-LT" b="0" i="0" dirty="0" err="1">
                <a:solidFill>
                  <a:srgbClr val="000000"/>
                </a:solidFill>
                <a:effectLst/>
                <a:latin typeface="Times New Roman" panose="02020603050405020304" pitchFamily="18" charset="0"/>
              </a:rPr>
              <a:t>mamografijos</a:t>
            </a:r>
            <a:r>
              <a:rPr lang="lt-LT" b="0" i="0" dirty="0">
                <a:solidFill>
                  <a:srgbClr val="000000"/>
                </a:solidFill>
                <a:effectLst/>
                <a:latin typeface="Times New Roman" panose="02020603050405020304" pitchFamily="18" charset="0"/>
              </a:rPr>
              <a:t> įrangą, išskyrus osteoporozės įrangą</a:t>
            </a:r>
            <a:endParaRPr lang="en-US" dirty="0"/>
          </a:p>
        </p:txBody>
      </p:sp>
      <p:sp>
        <p:nvSpPr>
          <p:cNvPr id="5" name="Slide Number Placeholder 4">
            <a:extLst>
              <a:ext uri="{FF2B5EF4-FFF2-40B4-BE49-F238E27FC236}">
                <a16:creationId xmlns:a16="http://schemas.microsoft.com/office/drawing/2014/main" id="{8BAD249A-7753-4B31-8FBB-7E70E0406DE3}"/>
              </a:ext>
            </a:extLst>
          </p:cNvPr>
          <p:cNvSpPr>
            <a:spLocks noGrp="1"/>
          </p:cNvSpPr>
          <p:nvPr>
            <p:ph type="sldNum" sz="quarter" idx="12"/>
          </p:nvPr>
        </p:nvSpPr>
        <p:spPr/>
        <p:txBody>
          <a:bodyPr/>
          <a:lstStyle/>
          <a:p>
            <a:fld id="{9CD8D479-8942-46E8-A226-A4E01F7A105C}" type="slidenum">
              <a:rPr lang="en-US" smtClean="0"/>
              <a:t>13</a:t>
            </a:fld>
            <a:endParaRPr lang="en-US"/>
          </a:p>
        </p:txBody>
      </p:sp>
      <p:sp>
        <p:nvSpPr>
          <p:cNvPr id="6" name="Date Placeholder 5">
            <a:extLst>
              <a:ext uri="{FF2B5EF4-FFF2-40B4-BE49-F238E27FC236}">
                <a16:creationId xmlns:a16="http://schemas.microsoft.com/office/drawing/2014/main" id="{730260D5-EF1B-4109-9D6F-13CB2093D15B}"/>
              </a:ext>
            </a:extLst>
          </p:cNvPr>
          <p:cNvSpPr>
            <a:spLocks noGrp="1"/>
          </p:cNvSpPr>
          <p:nvPr>
            <p:ph type="dt" sz="half" idx="10"/>
          </p:nvPr>
        </p:nvSpPr>
        <p:spPr/>
        <p:txBody>
          <a:bodyPr/>
          <a:lstStyle/>
          <a:p>
            <a:r>
              <a:rPr lang="lt-LT" dirty="0"/>
              <a:t>2021/12/14</a:t>
            </a:r>
            <a:endParaRPr lang="en-US" dirty="0"/>
          </a:p>
        </p:txBody>
      </p:sp>
      <p:sp>
        <p:nvSpPr>
          <p:cNvPr id="7" name="Footer Placeholder 6">
            <a:extLst>
              <a:ext uri="{FF2B5EF4-FFF2-40B4-BE49-F238E27FC236}">
                <a16:creationId xmlns:a16="http://schemas.microsoft.com/office/drawing/2014/main" id="{929CB31E-F7AB-4664-BC85-AF2AD9DE3BD6}"/>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2893169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BBA32-F2BF-4CCF-AD52-B561D45D2EF7}"/>
              </a:ext>
            </a:extLst>
          </p:cNvPr>
          <p:cNvSpPr>
            <a:spLocks noGrp="1"/>
          </p:cNvSpPr>
          <p:nvPr>
            <p:ph type="title"/>
          </p:nvPr>
        </p:nvSpPr>
        <p:spPr/>
        <p:txBody>
          <a:bodyPr/>
          <a:lstStyle/>
          <a:p>
            <a:r>
              <a:rPr kumimoji="0" lang="lt-LT" i="0" u="none" strike="noStrike" kern="1200" cap="none" spc="0" normalizeH="0" baseline="0" noProof="0" dirty="0">
                <a:ln>
                  <a:noFill/>
                </a:ln>
                <a:effectLst/>
                <a:uLnTx/>
                <a:uFillTx/>
              </a:rPr>
              <a:t>2011-06-28 LR APLINKOS MINISTRO ĮSAKYMAS NR. D1-508</a:t>
            </a:r>
            <a:endParaRPr lang="en-US" dirty="0"/>
          </a:p>
        </p:txBody>
      </p:sp>
      <p:sp>
        <p:nvSpPr>
          <p:cNvPr id="3" name="Content Placeholder 2">
            <a:extLst>
              <a:ext uri="{FF2B5EF4-FFF2-40B4-BE49-F238E27FC236}">
                <a16:creationId xmlns:a16="http://schemas.microsoft.com/office/drawing/2014/main" id="{4E35C156-BB4E-4F2F-9D00-73659C88CAFC}"/>
              </a:ext>
            </a:extLst>
          </p:cNvPr>
          <p:cNvSpPr>
            <a:spLocks noGrp="1"/>
          </p:cNvSpPr>
          <p:nvPr>
            <p:ph sz="half" idx="1"/>
          </p:nvPr>
        </p:nvSpPr>
        <p:spPr/>
        <p:txBody>
          <a:bodyPr/>
          <a:lstStyle/>
          <a:p>
            <a:pPr marL="0" indent="0">
              <a:buNone/>
            </a:pPr>
            <a:endParaRPr lang="lt-LT" i="1" dirty="0"/>
          </a:p>
          <a:p>
            <a:pPr marL="0" indent="0">
              <a:buNone/>
            </a:pPr>
            <a:endParaRPr lang="lt-LT" i="1" dirty="0"/>
          </a:p>
          <a:p>
            <a:pPr marL="0" indent="0">
              <a:buNone/>
            </a:pPr>
            <a:endParaRPr lang="lt-LT" i="1" dirty="0"/>
          </a:p>
          <a:p>
            <a:pPr marL="0" indent="0">
              <a:buNone/>
            </a:pPr>
            <a:endParaRPr lang="lt-LT" i="1" dirty="0"/>
          </a:p>
          <a:p>
            <a:pPr marL="0" indent="0">
              <a:buNone/>
            </a:pPr>
            <a:r>
              <a:rPr lang="lt-LT" i="1" dirty="0">
                <a:solidFill>
                  <a:schemeClr val="tx2"/>
                </a:solidFill>
              </a:rPr>
              <a:t>Atitiktį </a:t>
            </a:r>
            <a:r>
              <a:rPr lang="lt-LT" b="0" i="1" dirty="0">
                <a:solidFill>
                  <a:schemeClr val="tx2"/>
                </a:solidFill>
                <a:effectLst/>
              </a:rPr>
              <a:t>energetinio efektyvumo </a:t>
            </a:r>
            <a:r>
              <a:rPr lang="lt-LT" i="1" dirty="0">
                <a:solidFill>
                  <a:schemeClr val="tx2"/>
                </a:solidFill>
              </a:rPr>
              <a:t>reikalavimams įrodantys dokumentai</a:t>
            </a:r>
            <a:endParaRPr lang="en-US" i="1" dirty="0">
              <a:solidFill>
                <a:schemeClr val="tx2"/>
              </a:solidFill>
            </a:endParaRPr>
          </a:p>
        </p:txBody>
      </p:sp>
      <p:sp>
        <p:nvSpPr>
          <p:cNvPr id="4" name="Content Placeholder 3">
            <a:extLst>
              <a:ext uri="{FF2B5EF4-FFF2-40B4-BE49-F238E27FC236}">
                <a16:creationId xmlns:a16="http://schemas.microsoft.com/office/drawing/2014/main" id="{DDC068A7-7655-426C-AB8E-72E56C9F5D7B}"/>
              </a:ext>
            </a:extLst>
          </p:cNvPr>
          <p:cNvSpPr>
            <a:spLocks noGrp="1"/>
          </p:cNvSpPr>
          <p:nvPr>
            <p:ph sz="half" idx="2"/>
          </p:nvPr>
        </p:nvSpPr>
        <p:spPr/>
        <p:txBody>
          <a:bodyPr/>
          <a:lstStyle/>
          <a:p>
            <a:pPr marL="0" marR="0" indent="0" algn="just">
              <a:spcBef>
                <a:spcPts val="0"/>
              </a:spcBef>
              <a:spcAft>
                <a:spcPts val="0"/>
              </a:spcAft>
              <a:buNone/>
            </a:pPr>
            <a:endParaRPr lang="lt-LT" sz="1800" b="0" i="1" dirty="0">
              <a:solidFill>
                <a:srgbClr val="000000"/>
              </a:solidFill>
              <a:effectLst/>
              <a:latin typeface="Times New Roman" panose="02020603050405020304" pitchFamily="18" charset="0"/>
            </a:endParaRPr>
          </a:p>
          <a:p>
            <a:pPr marL="0" marR="0" indent="0" algn="just">
              <a:spcBef>
                <a:spcPts val="0"/>
              </a:spcBef>
              <a:spcAft>
                <a:spcPts val="0"/>
              </a:spcAft>
              <a:buNone/>
            </a:pPr>
            <a:endParaRPr lang="lt-LT" sz="1800" i="1" dirty="0">
              <a:solidFill>
                <a:srgbClr val="000000"/>
              </a:solidFill>
              <a:latin typeface="Times New Roman" panose="02020603050405020304" pitchFamily="18" charset="0"/>
            </a:endParaRPr>
          </a:p>
          <a:p>
            <a:pPr marL="0" marR="0" indent="0" algn="just">
              <a:spcBef>
                <a:spcPts val="0"/>
              </a:spcBef>
              <a:spcAft>
                <a:spcPts val="0"/>
              </a:spcAft>
              <a:buNone/>
            </a:pPr>
            <a:endParaRPr lang="lt-LT" sz="1800" b="0" i="1" dirty="0">
              <a:solidFill>
                <a:srgbClr val="000000"/>
              </a:solidFill>
              <a:effectLst/>
              <a:latin typeface="Times New Roman" panose="02020603050405020304" pitchFamily="18" charset="0"/>
            </a:endParaRPr>
          </a:p>
          <a:p>
            <a:pPr marL="0" marR="0" indent="0" algn="just">
              <a:spcBef>
                <a:spcPts val="0"/>
              </a:spcBef>
              <a:spcAft>
                <a:spcPts val="0"/>
              </a:spcAft>
              <a:buNone/>
            </a:pPr>
            <a:endParaRPr lang="lt-LT" sz="1800" i="1" dirty="0">
              <a:solidFill>
                <a:srgbClr val="000000"/>
              </a:solidFill>
              <a:latin typeface="Times New Roman" panose="02020603050405020304" pitchFamily="18" charset="0"/>
            </a:endParaRPr>
          </a:p>
          <a:p>
            <a:pPr marL="0" marR="0" indent="0" algn="just">
              <a:spcBef>
                <a:spcPts val="0"/>
              </a:spcBef>
              <a:spcAft>
                <a:spcPts val="0"/>
              </a:spcAft>
              <a:buNone/>
            </a:pPr>
            <a:endParaRPr lang="lt-LT" sz="1800" b="0" i="1"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2000" b="1" dirty="0">
                <a:solidFill>
                  <a:srgbClr val="000000"/>
                </a:solidFill>
                <a:latin typeface="Times New Roman" panose="02020603050405020304" pitchFamily="18" charset="0"/>
              </a:rPr>
              <a:t>Ba</a:t>
            </a:r>
            <a:r>
              <a:rPr lang="lt-LT" sz="2000" b="1" i="0" dirty="0">
                <a:solidFill>
                  <a:srgbClr val="000000"/>
                </a:solidFill>
                <a:effectLst/>
                <a:latin typeface="Times New Roman" panose="02020603050405020304" pitchFamily="18" charset="0"/>
              </a:rPr>
              <a:t>ndymo</a:t>
            </a:r>
            <a:r>
              <a:rPr lang="lt-LT" sz="2000" b="1" i="0" baseline="30000" dirty="0">
                <a:solidFill>
                  <a:srgbClr val="000000"/>
                </a:solidFill>
                <a:effectLst/>
                <a:latin typeface="Times New Roman" panose="02020603050405020304" pitchFamily="18" charset="0"/>
              </a:rPr>
              <a:t> </a:t>
            </a:r>
            <a:r>
              <a:rPr lang="lt-LT" sz="2000" b="1" i="0" dirty="0">
                <a:solidFill>
                  <a:srgbClr val="000000"/>
                </a:solidFill>
                <a:effectLst/>
                <a:latin typeface="Times New Roman" panose="02020603050405020304" pitchFamily="18" charset="0"/>
              </a:rPr>
              <a:t>ataskaita </a:t>
            </a:r>
            <a:r>
              <a:rPr lang="lt-LT" sz="2000" b="0" i="0" dirty="0">
                <a:solidFill>
                  <a:srgbClr val="000000"/>
                </a:solidFill>
                <a:effectLst/>
                <a:latin typeface="Times New Roman" panose="02020603050405020304" pitchFamily="18" charset="0"/>
              </a:rPr>
              <a:t>pagal standartą LST EN 50564 „Elektrinė ir elektroninė buitinė ir įstaigų įranga. Mažo energijos suvartojimo matavimas“ (</a:t>
            </a:r>
            <a:r>
              <a:rPr lang="lt-LT" sz="2000" b="1" i="1" dirty="0">
                <a:solidFill>
                  <a:srgbClr val="000000"/>
                </a:solidFill>
                <a:effectLst/>
                <a:latin typeface="Times New Roman" panose="02020603050405020304" pitchFamily="18" charset="0"/>
              </a:rPr>
              <a:t>LST</a:t>
            </a:r>
            <a:r>
              <a:rPr lang="lt-LT" sz="2000" b="1" i="0" dirty="0">
                <a:solidFill>
                  <a:srgbClr val="000000"/>
                </a:solidFill>
                <a:effectLst/>
                <a:latin typeface="Times New Roman" panose="02020603050405020304" pitchFamily="18" charset="0"/>
              </a:rPr>
              <a:t> </a:t>
            </a:r>
            <a:r>
              <a:rPr lang="lt-LT" sz="2000" b="1" i="1" dirty="0">
                <a:solidFill>
                  <a:srgbClr val="000000"/>
                </a:solidFill>
                <a:effectLst/>
                <a:latin typeface="Times New Roman" panose="02020603050405020304" pitchFamily="18" charset="0"/>
              </a:rPr>
              <a:t>EN 50564</a:t>
            </a:r>
            <a:r>
              <a:rPr lang="lt-LT" sz="2000" b="0" i="0" dirty="0">
                <a:solidFill>
                  <a:srgbClr val="000000"/>
                </a:solidFill>
                <a:effectLst/>
                <a:latin typeface="Times New Roman" panose="02020603050405020304" pitchFamily="18" charset="0"/>
              </a:rPr>
              <a:t>) (6.1, 6.2, 6.3 ir 6.4 skirsnius) arba lygiavertį standartą, arba kiti lygiaverčiai įrodymai;</a:t>
            </a:r>
          </a:p>
          <a:p>
            <a:pPr marL="0" indent="0">
              <a:buNone/>
            </a:pPr>
            <a:endParaRPr lang="en-US" dirty="0"/>
          </a:p>
        </p:txBody>
      </p:sp>
      <p:sp>
        <p:nvSpPr>
          <p:cNvPr id="5" name="Slide Number Placeholder 4">
            <a:extLst>
              <a:ext uri="{FF2B5EF4-FFF2-40B4-BE49-F238E27FC236}">
                <a16:creationId xmlns:a16="http://schemas.microsoft.com/office/drawing/2014/main" id="{65332841-C3C2-4740-9CB0-1852C059E4EA}"/>
              </a:ext>
            </a:extLst>
          </p:cNvPr>
          <p:cNvSpPr>
            <a:spLocks noGrp="1"/>
          </p:cNvSpPr>
          <p:nvPr>
            <p:ph type="sldNum" sz="quarter" idx="12"/>
          </p:nvPr>
        </p:nvSpPr>
        <p:spPr/>
        <p:txBody>
          <a:bodyPr/>
          <a:lstStyle/>
          <a:p>
            <a:fld id="{9CD8D479-8942-46E8-A226-A4E01F7A105C}" type="slidenum">
              <a:rPr lang="en-US" smtClean="0"/>
              <a:t>14</a:t>
            </a:fld>
            <a:endParaRPr lang="en-US"/>
          </a:p>
        </p:txBody>
      </p:sp>
      <p:sp>
        <p:nvSpPr>
          <p:cNvPr id="6" name="Date Placeholder 5">
            <a:extLst>
              <a:ext uri="{FF2B5EF4-FFF2-40B4-BE49-F238E27FC236}">
                <a16:creationId xmlns:a16="http://schemas.microsoft.com/office/drawing/2014/main" id="{ED1E8A4C-856A-4DC9-AB57-887741A4B88C}"/>
              </a:ext>
            </a:extLst>
          </p:cNvPr>
          <p:cNvSpPr>
            <a:spLocks noGrp="1"/>
          </p:cNvSpPr>
          <p:nvPr>
            <p:ph type="dt" sz="half" idx="10"/>
          </p:nvPr>
        </p:nvSpPr>
        <p:spPr/>
        <p:txBody>
          <a:bodyPr/>
          <a:lstStyle/>
          <a:p>
            <a:r>
              <a:rPr lang="lt-LT" dirty="0"/>
              <a:t>2021/12/14</a:t>
            </a:r>
            <a:endParaRPr lang="en-US" dirty="0"/>
          </a:p>
        </p:txBody>
      </p:sp>
      <p:sp>
        <p:nvSpPr>
          <p:cNvPr id="7" name="Footer Placeholder 6">
            <a:extLst>
              <a:ext uri="{FF2B5EF4-FFF2-40B4-BE49-F238E27FC236}">
                <a16:creationId xmlns:a16="http://schemas.microsoft.com/office/drawing/2014/main" id="{67AB0031-22AA-4E8F-B4CE-9C04FADCB8D2}"/>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42362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528D9-AB3E-4598-81D0-30E58489BC56}"/>
              </a:ext>
            </a:extLst>
          </p:cNvPr>
          <p:cNvSpPr>
            <a:spLocks noGrp="1"/>
          </p:cNvSpPr>
          <p:nvPr>
            <p:ph type="title"/>
          </p:nvPr>
        </p:nvSpPr>
        <p:spPr/>
        <p:txBody>
          <a:bodyPr/>
          <a:lstStyle/>
          <a:p>
            <a:r>
              <a:rPr kumimoji="0" lang="lt-LT" i="0" u="none" strike="noStrike" kern="1200" cap="none" spc="0" normalizeH="0" baseline="0" noProof="0" dirty="0">
                <a:ln>
                  <a:noFill/>
                </a:ln>
                <a:effectLst/>
                <a:uLnTx/>
                <a:uFillTx/>
              </a:rPr>
              <a:t>2011-06-28 LR APLINKOS MINISTRO ĮSAKYMAS NR. D1-508</a:t>
            </a:r>
            <a:endParaRPr lang="en-US" dirty="0"/>
          </a:p>
        </p:txBody>
      </p:sp>
      <p:sp>
        <p:nvSpPr>
          <p:cNvPr id="3" name="Content Placeholder 2">
            <a:extLst>
              <a:ext uri="{FF2B5EF4-FFF2-40B4-BE49-F238E27FC236}">
                <a16:creationId xmlns:a16="http://schemas.microsoft.com/office/drawing/2014/main" id="{41C6AECB-1F77-400B-8341-C788E49D4F47}"/>
              </a:ext>
            </a:extLst>
          </p:cNvPr>
          <p:cNvSpPr>
            <a:spLocks noGrp="1"/>
          </p:cNvSpPr>
          <p:nvPr>
            <p:ph sz="half" idx="1"/>
          </p:nvPr>
        </p:nvSpPr>
        <p:spPr/>
        <p:txBody>
          <a:bodyPr>
            <a:normAutofit fontScale="92500" lnSpcReduction="20000"/>
          </a:bodyPr>
          <a:lstStyle/>
          <a:p>
            <a:pPr marL="0" indent="0">
              <a:buNone/>
            </a:pPr>
            <a:endParaRPr lang="lt-LT" b="1" i="0" dirty="0">
              <a:effectLst/>
            </a:endParaRPr>
          </a:p>
          <a:p>
            <a:pPr marL="0" indent="0">
              <a:buNone/>
            </a:pPr>
            <a:endParaRPr lang="lt-LT" b="1" dirty="0"/>
          </a:p>
          <a:p>
            <a:pPr marL="0" indent="0">
              <a:buNone/>
            </a:pPr>
            <a:endParaRPr lang="lt-LT" b="1" i="0" dirty="0">
              <a:effectLst/>
            </a:endParaRPr>
          </a:p>
          <a:p>
            <a:pPr marL="0" indent="0">
              <a:buNone/>
            </a:pPr>
            <a:endParaRPr lang="lt-LT" b="1" dirty="0"/>
          </a:p>
          <a:p>
            <a:pPr marL="0" indent="0">
              <a:buNone/>
            </a:pPr>
            <a:r>
              <a:rPr lang="lt-LT" b="1" i="0" dirty="0">
                <a:effectLst/>
              </a:rPr>
              <a:t>67.2. išplėstiniai </a:t>
            </a:r>
            <a:r>
              <a:rPr lang="lt-LT" b="0" i="0" dirty="0">
                <a:effectLst/>
              </a:rPr>
              <a:t>aplinkos apsaugos kriterijai</a:t>
            </a:r>
          </a:p>
          <a:p>
            <a:endParaRPr lang="en-US" dirty="0"/>
          </a:p>
        </p:txBody>
      </p:sp>
      <p:sp>
        <p:nvSpPr>
          <p:cNvPr id="4" name="Content Placeholder 3">
            <a:extLst>
              <a:ext uri="{FF2B5EF4-FFF2-40B4-BE49-F238E27FC236}">
                <a16:creationId xmlns:a16="http://schemas.microsoft.com/office/drawing/2014/main" id="{8A4972BE-ACE0-4692-9A04-811290A0A036}"/>
              </a:ext>
            </a:extLst>
          </p:cNvPr>
          <p:cNvSpPr>
            <a:spLocks noGrp="1"/>
          </p:cNvSpPr>
          <p:nvPr>
            <p:ph sz="half" idx="2"/>
          </p:nvPr>
        </p:nvSpPr>
        <p:spPr/>
        <p:txBody>
          <a:bodyPr>
            <a:normAutofit fontScale="92500" lnSpcReduction="20000"/>
          </a:bodyPr>
          <a:lstStyle/>
          <a:p>
            <a:pPr marL="0" indent="0">
              <a:buNone/>
            </a:pPr>
            <a:r>
              <a:rPr lang="lt-LT" b="0" i="0" dirty="0">
                <a:solidFill>
                  <a:srgbClr val="000000"/>
                </a:solidFill>
                <a:effectLst/>
                <a:latin typeface="Times New Roman" panose="02020603050405020304" pitchFamily="18" charset="0"/>
              </a:rPr>
              <a:t>67.2.2. </a:t>
            </a:r>
            <a:r>
              <a:rPr lang="lt-LT" sz="1800" b="0" i="0" baseline="30000" dirty="0">
                <a:effectLst/>
                <a:latin typeface="Times New Roman" panose="02020603050405020304" pitchFamily="18" charset="0"/>
                <a:hlinkClick r:id="rId2"/>
              </a:rPr>
              <a:t>[256]</a:t>
            </a:r>
            <a:r>
              <a:rPr lang="lt-LT" b="1" i="0" dirty="0">
                <a:solidFill>
                  <a:schemeClr val="accent1"/>
                </a:solidFill>
                <a:effectLst/>
                <a:latin typeface="Times New Roman" panose="02020603050405020304" pitchFamily="18" charset="0"/>
              </a:rPr>
              <a:t>kompiuterinės tomografijos įrangos energinis efektyvumas </a:t>
            </a:r>
            <a:r>
              <a:rPr lang="lt-LT" b="0" i="0" dirty="0">
                <a:solidFill>
                  <a:srgbClr val="000000"/>
                </a:solidFill>
                <a:effectLst/>
                <a:latin typeface="Times New Roman" panose="02020603050405020304" pitchFamily="18" charset="0"/>
              </a:rPr>
              <a:t>vertinamas pagal sąnaudas E (kWh) per parą. Balai skiriami už mažesnes energijos sąnaudas per parą. Iš anksto nustatytas naudojimo scenarijus yra pirkimo vykdytojui skirta rekomendacija, tačiau pirkimo vykdytojas gali pritaikyti naudojimo scenarijų atsižvelgdamas į konkrečius poreikius</a:t>
            </a:r>
          </a:p>
          <a:p>
            <a:pPr marL="0" indent="0">
              <a:buNone/>
            </a:pPr>
            <a:endParaRPr lang="lt-LT" dirty="0">
              <a:solidFill>
                <a:srgbClr val="000000"/>
              </a:solidFill>
              <a:latin typeface="Times New Roman" panose="02020603050405020304" pitchFamily="18" charset="0"/>
            </a:endParaRPr>
          </a:p>
          <a:p>
            <a:pPr marL="0" indent="0">
              <a:buNone/>
            </a:pPr>
            <a:r>
              <a:rPr lang="lt-LT" b="0" i="1" dirty="0">
                <a:solidFill>
                  <a:srgbClr val="000000"/>
                </a:solidFill>
                <a:effectLst/>
                <a:latin typeface="Times New Roman" panose="02020603050405020304" pitchFamily="18" charset="0"/>
              </a:rPr>
              <a:t>Atitiktį reikalavimams įrodantys dokumentai: </a:t>
            </a:r>
            <a:r>
              <a:rPr lang="lt-LT" b="0" i="0" dirty="0">
                <a:solidFill>
                  <a:srgbClr val="000000"/>
                </a:solidFill>
                <a:effectLst/>
                <a:latin typeface="Times New Roman" panose="02020603050405020304" pitchFamily="18" charset="0"/>
              </a:rPr>
              <a:t>bandymo ataskaita, parengta pagal tomografijos įrangai taikomą COCIR SRI dokumentą (www.cocir.org/site/index.php?id=46) arba lygiavertį standartą, arba kiti lygiaverčiai įrodymai</a:t>
            </a:r>
            <a:endParaRPr lang="en-US" dirty="0"/>
          </a:p>
        </p:txBody>
      </p:sp>
      <p:sp>
        <p:nvSpPr>
          <p:cNvPr id="5" name="Slide Number Placeholder 4">
            <a:extLst>
              <a:ext uri="{FF2B5EF4-FFF2-40B4-BE49-F238E27FC236}">
                <a16:creationId xmlns:a16="http://schemas.microsoft.com/office/drawing/2014/main" id="{8A1EC200-2EBE-4DE7-8340-904D6F85CDE9}"/>
              </a:ext>
            </a:extLst>
          </p:cNvPr>
          <p:cNvSpPr>
            <a:spLocks noGrp="1"/>
          </p:cNvSpPr>
          <p:nvPr>
            <p:ph type="sldNum" sz="quarter" idx="12"/>
          </p:nvPr>
        </p:nvSpPr>
        <p:spPr/>
        <p:txBody>
          <a:bodyPr/>
          <a:lstStyle/>
          <a:p>
            <a:fld id="{9CD8D479-8942-46E8-A226-A4E01F7A105C}" type="slidenum">
              <a:rPr lang="en-US" smtClean="0"/>
              <a:t>15</a:t>
            </a:fld>
            <a:endParaRPr lang="en-US"/>
          </a:p>
        </p:txBody>
      </p:sp>
      <p:sp>
        <p:nvSpPr>
          <p:cNvPr id="6" name="Date Placeholder 5">
            <a:extLst>
              <a:ext uri="{FF2B5EF4-FFF2-40B4-BE49-F238E27FC236}">
                <a16:creationId xmlns:a16="http://schemas.microsoft.com/office/drawing/2014/main" id="{1BC7EB87-AE33-4208-B827-C95D777E29EA}"/>
              </a:ext>
            </a:extLst>
          </p:cNvPr>
          <p:cNvSpPr>
            <a:spLocks noGrp="1"/>
          </p:cNvSpPr>
          <p:nvPr>
            <p:ph type="dt" sz="half" idx="10"/>
          </p:nvPr>
        </p:nvSpPr>
        <p:spPr/>
        <p:txBody>
          <a:bodyPr/>
          <a:lstStyle/>
          <a:p>
            <a:r>
              <a:rPr lang="lt-LT" dirty="0"/>
              <a:t>2021/12/14</a:t>
            </a:r>
            <a:endParaRPr lang="en-US" dirty="0"/>
          </a:p>
        </p:txBody>
      </p:sp>
      <p:sp>
        <p:nvSpPr>
          <p:cNvPr id="7" name="Footer Placeholder 6">
            <a:extLst>
              <a:ext uri="{FF2B5EF4-FFF2-40B4-BE49-F238E27FC236}">
                <a16:creationId xmlns:a16="http://schemas.microsoft.com/office/drawing/2014/main" id="{D9E648A5-9F80-4954-8C76-4975ADD778DE}"/>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1658136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39F64-7858-4071-9BDB-17422780C4CD}"/>
              </a:ext>
            </a:extLst>
          </p:cNvPr>
          <p:cNvSpPr>
            <a:spLocks noGrp="1"/>
          </p:cNvSpPr>
          <p:nvPr>
            <p:ph type="title"/>
          </p:nvPr>
        </p:nvSpPr>
        <p:spPr/>
        <p:txBody>
          <a:bodyPr/>
          <a:lstStyle/>
          <a:p>
            <a:r>
              <a:rPr kumimoji="0" lang="lt-LT" i="0" u="none" strike="noStrike" kern="1200" cap="none" spc="0" normalizeH="0" baseline="0" noProof="0" dirty="0">
                <a:ln>
                  <a:noFill/>
                </a:ln>
                <a:effectLst/>
                <a:uLnTx/>
                <a:uFillTx/>
              </a:rPr>
              <a:t>2011-06-28 LR APLINKOS MINISTRO ĮSAKYMAS NR. D1-508</a:t>
            </a:r>
            <a:endParaRPr lang="en-US" dirty="0"/>
          </a:p>
        </p:txBody>
      </p:sp>
      <p:sp>
        <p:nvSpPr>
          <p:cNvPr id="3" name="Content Placeholder 2">
            <a:extLst>
              <a:ext uri="{FF2B5EF4-FFF2-40B4-BE49-F238E27FC236}">
                <a16:creationId xmlns:a16="http://schemas.microsoft.com/office/drawing/2014/main" id="{B34E806F-B7C3-404F-B81F-E7C78E0B0F89}"/>
              </a:ext>
            </a:extLst>
          </p:cNvPr>
          <p:cNvSpPr>
            <a:spLocks noGrp="1"/>
          </p:cNvSpPr>
          <p:nvPr>
            <p:ph sz="half" idx="1"/>
          </p:nvPr>
        </p:nvSpPr>
        <p:spPr/>
        <p:txBody>
          <a:bodyPr/>
          <a:lstStyle/>
          <a:p>
            <a:pPr marL="0" indent="0">
              <a:buNone/>
            </a:pPr>
            <a:endParaRPr lang="lt-LT" b="1" i="0" dirty="0">
              <a:effectLst/>
            </a:endParaRPr>
          </a:p>
          <a:p>
            <a:pPr marL="0" indent="0">
              <a:buNone/>
            </a:pPr>
            <a:endParaRPr lang="lt-LT" b="1" dirty="0"/>
          </a:p>
          <a:p>
            <a:pPr marL="0" indent="0">
              <a:buNone/>
            </a:pPr>
            <a:endParaRPr lang="lt-LT" b="1" i="0" dirty="0">
              <a:effectLst/>
            </a:endParaRPr>
          </a:p>
          <a:p>
            <a:pPr marL="0" indent="0">
              <a:buNone/>
            </a:pPr>
            <a:endParaRPr lang="lt-LT" b="1" dirty="0"/>
          </a:p>
          <a:p>
            <a:pPr marL="0" indent="0">
              <a:buNone/>
            </a:pPr>
            <a:endParaRPr lang="lt-LT" b="1" i="0" dirty="0">
              <a:effectLst/>
            </a:endParaRPr>
          </a:p>
          <a:p>
            <a:pPr marL="0" indent="0">
              <a:buNone/>
            </a:pPr>
            <a:r>
              <a:rPr lang="lt-LT" b="1" i="0" dirty="0">
                <a:effectLst/>
              </a:rPr>
              <a:t>67.2. išplėstiniai </a:t>
            </a:r>
            <a:r>
              <a:rPr lang="lt-LT" b="0" i="0" dirty="0">
                <a:effectLst/>
              </a:rPr>
              <a:t>aplinkos apsaugos kriterijai</a:t>
            </a:r>
          </a:p>
          <a:p>
            <a:endParaRPr lang="en-US" dirty="0"/>
          </a:p>
        </p:txBody>
      </p:sp>
      <p:sp>
        <p:nvSpPr>
          <p:cNvPr id="4" name="Content Placeholder 3">
            <a:extLst>
              <a:ext uri="{FF2B5EF4-FFF2-40B4-BE49-F238E27FC236}">
                <a16:creationId xmlns:a16="http://schemas.microsoft.com/office/drawing/2014/main" id="{81C6295A-843B-4840-AB1E-29107078EE63}"/>
              </a:ext>
            </a:extLst>
          </p:cNvPr>
          <p:cNvSpPr>
            <a:spLocks noGrp="1"/>
          </p:cNvSpPr>
          <p:nvPr>
            <p:ph sz="half" idx="2"/>
          </p:nvPr>
        </p:nvSpPr>
        <p:spPr/>
        <p:txBody>
          <a:bodyPr/>
          <a:lstStyle/>
          <a:p>
            <a:pPr marL="0" indent="0">
              <a:buNone/>
            </a:pPr>
            <a:r>
              <a:rPr lang="lt-LT" b="0" i="0" dirty="0">
                <a:solidFill>
                  <a:srgbClr val="000000"/>
                </a:solidFill>
                <a:effectLst/>
                <a:latin typeface="Times New Roman" panose="02020603050405020304" pitchFamily="18" charset="0"/>
              </a:rPr>
              <a:t>67.2.3. </a:t>
            </a:r>
            <a:r>
              <a:rPr lang="lt-LT" sz="1800" b="0" i="0" baseline="30000" dirty="0">
                <a:effectLst/>
                <a:latin typeface="Times New Roman" panose="02020603050405020304" pitchFamily="18" charset="0"/>
                <a:hlinkClick r:id="rId2"/>
              </a:rPr>
              <a:t>[258]</a:t>
            </a:r>
            <a:r>
              <a:rPr lang="lt-LT" b="1" i="0" dirty="0">
                <a:solidFill>
                  <a:schemeClr val="accent1"/>
                </a:solidFill>
                <a:effectLst/>
                <a:latin typeface="Times New Roman" panose="02020603050405020304" pitchFamily="18" charset="0"/>
              </a:rPr>
              <a:t>hemodializės įrenginių energinis efektyvumas </a:t>
            </a:r>
            <a:r>
              <a:rPr lang="lt-LT" b="0" i="0" dirty="0">
                <a:solidFill>
                  <a:srgbClr val="000000"/>
                </a:solidFill>
                <a:effectLst/>
                <a:latin typeface="Times New Roman" panose="02020603050405020304" pitchFamily="18" charset="0"/>
              </a:rPr>
              <a:t>vertinamas pagal energijos sąnaudas per procedūrą (E (</a:t>
            </a:r>
            <a:r>
              <a:rPr lang="lt-LT" b="0" i="0" dirty="0" err="1">
                <a:solidFill>
                  <a:srgbClr val="000000"/>
                </a:solidFill>
                <a:effectLst/>
                <a:latin typeface="Times New Roman" panose="02020603050405020304" pitchFamily="18" charset="0"/>
              </a:rPr>
              <a:t>kwh</a:t>
            </a:r>
            <a:r>
              <a:rPr lang="lt-LT" b="0" i="0" dirty="0">
                <a:solidFill>
                  <a:srgbClr val="000000"/>
                </a:solidFill>
                <a:effectLst/>
                <a:latin typeface="Times New Roman" panose="02020603050405020304" pitchFamily="18" charset="0"/>
              </a:rPr>
              <a:t>) per procedūrą). Balai skiriami už mažesnes energijos sąnaudas per procedūrą (E (</a:t>
            </a:r>
            <a:r>
              <a:rPr lang="lt-LT" b="0" i="0" dirty="0" err="1">
                <a:solidFill>
                  <a:srgbClr val="000000"/>
                </a:solidFill>
                <a:effectLst/>
                <a:latin typeface="Times New Roman" panose="02020603050405020304" pitchFamily="18" charset="0"/>
              </a:rPr>
              <a:t>kwh</a:t>
            </a:r>
            <a:r>
              <a:rPr lang="lt-LT" b="0" i="0" dirty="0">
                <a:solidFill>
                  <a:srgbClr val="000000"/>
                </a:solidFill>
                <a:effectLst/>
                <a:latin typeface="Times New Roman" panose="02020603050405020304" pitchFamily="18" charset="0"/>
              </a:rPr>
              <a:t>) per procedūrą)</a:t>
            </a:r>
          </a:p>
          <a:p>
            <a:pPr marL="0" indent="0">
              <a:buNone/>
            </a:pPr>
            <a:endParaRPr lang="lt-LT" dirty="0">
              <a:solidFill>
                <a:srgbClr val="000000"/>
              </a:solidFill>
              <a:latin typeface="Times New Roman" panose="02020603050405020304" pitchFamily="18" charset="0"/>
            </a:endParaRPr>
          </a:p>
          <a:p>
            <a:pPr marL="0" indent="0">
              <a:buNone/>
            </a:pPr>
            <a:r>
              <a:rPr lang="lt-LT" b="0" i="1" dirty="0">
                <a:solidFill>
                  <a:srgbClr val="000000"/>
                </a:solidFill>
                <a:effectLst/>
                <a:latin typeface="Times New Roman" panose="02020603050405020304" pitchFamily="18" charset="0"/>
              </a:rPr>
              <a:t>Atitiktį reikalavimams įrodantys dokumentai: </a:t>
            </a:r>
            <a:r>
              <a:rPr lang="lt-LT" b="0" i="0" dirty="0">
                <a:solidFill>
                  <a:srgbClr val="000000"/>
                </a:solidFill>
                <a:effectLst/>
                <a:latin typeface="Times New Roman" panose="02020603050405020304" pitchFamily="18" charset="0"/>
              </a:rPr>
              <a:t>bandymo ataskaita, parengta pagal standartą </a:t>
            </a:r>
            <a:r>
              <a:rPr lang="lt-LT" b="0" i="1" dirty="0">
                <a:solidFill>
                  <a:srgbClr val="000000"/>
                </a:solidFill>
                <a:effectLst/>
                <a:latin typeface="Times New Roman" panose="02020603050405020304" pitchFamily="18" charset="0"/>
              </a:rPr>
              <a:t>LST</a:t>
            </a:r>
            <a:r>
              <a:rPr lang="lt-LT" b="0" i="0" dirty="0">
                <a:solidFill>
                  <a:srgbClr val="000000"/>
                </a:solidFill>
                <a:effectLst/>
                <a:latin typeface="Times New Roman" panose="02020603050405020304" pitchFamily="18" charset="0"/>
              </a:rPr>
              <a:t> </a:t>
            </a:r>
            <a:r>
              <a:rPr lang="lt-LT" b="0" i="1" dirty="0">
                <a:solidFill>
                  <a:srgbClr val="000000"/>
                </a:solidFill>
                <a:effectLst/>
                <a:latin typeface="Times New Roman" panose="02020603050405020304" pitchFamily="18" charset="0"/>
              </a:rPr>
              <a:t>EN 50564</a:t>
            </a:r>
            <a:r>
              <a:rPr lang="lt-LT" b="0" i="0" dirty="0">
                <a:solidFill>
                  <a:srgbClr val="000000"/>
                </a:solidFill>
                <a:effectLst/>
                <a:latin typeface="Times New Roman" panose="02020603050405020304" pitchFamily="18" charset="0"/>
              </a:rPr>
              <a:t> (6.1, 6.2, 6.3 ir 6.4 skirsniai) arba kitą lygiavertį standartą, arba kiti lygiaverčiai įrodymai;</a:t>
            </a:r>
            <a:endParaRPr lang="en-US" dirty="0"/>
          </a:p>
        </p:txBody>
      </p:sp>
      <p:sp>
        <p:nvSpPr>
          <p:cNvPr id="5" name="Slide Number Placeholder 4">
            <a:extLst>
              <a:ext uri="{FF2B5EF4-FFF2-40B4-BE49-F238E27FC236}">
                <a16:creationId xmlns:a16="http://schemas.microsoft.com/office/drawing/2014/main" id="{D72CFD4C-1895-4BCE-BD3F-FF78F462A617}"/>
              </a:ext>
            </a:extLst>
          </p:cNvPr>
          <p:cNvSpPr>
            <a:spLocks noGrp="1"/>
          </p:cNvSpPr>
          <p:nvPr>
            <p:ph type="sldNum" sz="quarter" idx="12"/>
          </p:nvPr>
        </p:nvSpPr>
        <p:spPr/>
        <p:txBody>
          <a:bodyPr/>
          <a:lstStyle/>
          <a:p>
            <a:fld id="{9CD8D479-8942-46E8-A226-A4E01F7A105C}" type="slidenum">
              <a:rPr lang="en-US" smtClean="0"/>
              <a:t>16</a:t>
            </a:fld>
            <a:endParaRPr lang="en-US"/>
          </a:p>
        </p:txBody>
      </p:sp>
      <p:sp>
        <p:nvSpPr>
          <p:cNvPr id="6" name="Date Placeholder 5">
            <a:extLst>
              <a:ext uri="{FF2B5EF4-FFF2-40B4-BE49-F238E27FC236}">
                <a16:creationId xmlns:a16="http://schemas.microsoft.com/office/drawing/2014/main" id="{F406A2A9-4F92-4ABF-B5D6-FA8B19548435}"/>
              </a:ext>
            </a:extLst>
          </p:cNvPr>
          <p:cNvSpPr>
            <a:spLocks noGrp="1"/>
          </p:cNvSpPr>
          <p:nvPr>
            <p:ph type="dt" sz="half" idx="10"/>
          </p:nvPr>
        </p:nvSpPr>
        <p:spPr/>
        <p:txBody>
          <a:bodyPr/>
          <a:lstStyle/>
          <a:p>
            <a:r>
              <a:rPr lang="lt-LT" dirty="0"/>
              <a:t>2021/12/14</a:t>
            </a:r>
            <a:endParaRPr lang="en-US" dirty="0"/>
          </a:p>
        </p:txBody>
      </p:sp>
      <p:sp>
        <p:nvSpPr>
          <p:cNvPr id="7" name="Footer Placeholder 6">
            <a:extLst>
              <a:ext uri="{FF2B5EF4-FFF2-40B4-BE49-F238E27FC236}">
                <a16:creationId xmlns:a16="http://schemas.microsoft.com/office/drawing/2014/main" id="{FF3A0DBD-B244-4A10-BC9D-DA1114A71B21}"/>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50074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BD948-C132-47A7-89AA-64E139026890}"/>
              </a:ext>
            </a:extLst>
          </p:cNvPr>
          <p:cNvSpPr>
            <a:spLocks noGrp="1"/>
          </p:cNvSpPr>
          <p:nvPr>
            <p:ph type="title"/>
          </p:nvPr>
        </p:nvSpPr>
        <p:spPr>
          <a:xfrm>
            <a:off x="1733299" y="276087"/>
            <a:ext cx="9371949" cy="1183566"/>
          </a:xfrm>
        </p:spPr>
        <p:txBody>
          <a:bodyPr/>
          <a:lstStyle/>
          <a:p>
            <a:r>
              <a:rPr kumimoji="0" lang="lt-LT" i="0" u="none" strike="noStrike" kern="1200" cap="none" spc="0" normalizeH="0" baseline="0" noProof="0" dirty="0">
                <a:ln>
                  <a:noFill/>
                </a:ln>
                <a:effectLst/>
                <a:uLnTx/>
                <a:uFillTx/>
              </a:rPr>
              <a:t>2011-06-28 LR APLINKOS MINISTRO ĮSAKYMAS NR. D1-508</a:t>
            </a:r>
            <a:endParaRPr lang="en-US" dirty="0"/>
          </a:p>
        </p:txBody>
      </p:sp>
      <p:sp>
        <p:nvSpPr>
          <p:cNvPr id="3" name="Content Placeholder 2">
            <a:extLst>
              <a:ext uri="{FF2B5EF4-FFF2-40B4-BE49-F238E27FC236}">
                <a16:creationId xmlns:a16="http://schemas.microsoft.com/office/drawing/2014/main" id="{0862E449-D7F0-4AD6-8067-681D9F0B66BF}"/>
              </a:ext>
            </a:extLst>
          </p:cNvPr>
          <p:cNvSpPr>
            <a:spLocks noGrp="1"/>
          </p:cNvSpPr>
          <p:nvPr>
            <p:ph sz="half" idx="1"/>
          </p:nvPr>
        </p:nvSpPr>
        <p:spPr/>
        <p:txBody>
          <a:bodyPr>
            <a:normAutofit fontScale="92500"/>
          </a:bodyPr>
          <a:lstStyle/>
          <a:p>
            <a:pPr marL="0" indent="0">
              <a:buNone/>
            </a:pPr>
            <a:endParaRPr lang="lt-LT" b="1" i="0" dirty="0">
              <a:effectLst/>
            </a:endParaRPr>
          </a:p>
          <a:p>
            <a:pPr marL="0" indent="0">
              <a:buNone/>
            </a:pPr>
            <a:endParaRPr lang="lt-LT" b="1" dirty="0"/>
          </a:p>
          <a:p>
            <a:pPr marL="0" indent="0">
              <a:buNone/>
            </a:pPr>
            <a:endParaRPr lang="lt-LT" b="1" i="0" dirty="0">
              <a:effectLst/>
            </a:endParaRPr>
          </a:p>
          <a:p>
            <a:pPr marL="0" indent="0">
              <a:buNone/>
            </a:pPr>
            <a:endParaRPr lang="lt-LT" b="1" dirty="0"/>
          </a:p>
          <a:p>
            <a:pPr marL="0" indent="0">
              <a:buNone/>
            </a:pPr>
            <a:r>
              <a:rPr lang="lt-LT" b="1" i="0" dirty="0">
                <a:effectLst/>
              </a:rPr>
              <a:t>67.2. išplėstiniai </a:t>
            </a:r>
            <a:r>
              <a:rPr lang="lt-LT" b="0" i="0" dirty="0">
                <a:effectLst/>
              </a:rPr>
              <a:t>aplinkos apsaugos kriterijai</a:t>
            </a:r>
          </a:p>
          <a:p>
            <a:endParaRPr lang="en-US" dirty="0"/>
          </a:p>
        </p:txBody>
      </p:sp>
      <p:sp>
        <p:nvSpPr>
          <p:cNvPr id="4" name="Content Placeholder 3">
            <a:extLst>
              <a:ext uri="{FF2B5EF4-FFF2-40B4-BE49-F238E27FC236}">
                <a16:creationId xmlns:a16="http://schemas.microsoft.com/office/drawing/2014/main" id="{35B2A896-022B-41B6-91E9-20465B08B62C}"/>
              </a:ext>
            </a:extLst>
          </p:cNvPr>
          <p:cNvSpPr>
            <a:spLocks noGrp="1"/>
          </p:cNvSpPr>
          <p:nvPr>
            <p:ph sz="half" idx="2"/>
          </p:nvPr>
        </p:nvSpPr>
        <p:spPr/>
        <p:txBody>
          <a:bodyPr>
            <a:normAutofit fontScale="92500"/>
          </a:bodyPr>
          <a:lstStyle/>
          <a:p>
            <a:pPr marL="0" indent="0">
              <a:buNone/>
            </a:pPr>
            <a:r>
              <a:rPr lang="lt-LT" b="0" i="0" dirty="0">
                <a:solidFill>
                  <a:srgbClr val="000000"/>
                </a:solidFill>
                <a:effectLst/>
                <a:latin typeface="Times New Roman" panose="02020603050405020304" pitchFamily="18" charset="0"/>
              </a:rPr>
              <a:t>67.2.4. </a:t>
            </a:r>
            <a:r>
              <a:rPr lang="lt-LT" sz="1800" b="0" i="0" baseline="30000" dirty="0">
                <a:effectLst/>
                <a:latin typeface="Times New Roman" panose="02020603050405020304" pitchFamily="18" charset="0"/>
                <a:hlinkClick r:id="rId2"/>
              </a:rPr>
              <a:t>[259]</a:t>
            </a:r>
            <a:r>
              <a:rPr lang="lt-LT" b="1" i="0" dirty="0">
                <a:solidFill>
                  <a:schemeClr val="accent1"/>
                </a:solidFill>
                <a:effectLst/>
                <a:latin typeface="Times New Roman" panose="02020603050405020304" pitchFamily="18" charset="0"/>
              </a:rPr>
              <a:t>magnetinio rezonanso tomografijos įrangos energinis efektyvumas </a:t>
            </a:r>
            <a:r>
              <a:rPr lang="lt-LT" b="0" i="0" dirty="0">
                <a:solidFill>
                  <a:srgbClr val="000000"/>
                </a:solidFill>
                <a:effectLst/>
                <a:latin typeface="Times New Roman" panose="02020603050405020304" pitchFamily="18" charset="0"/>
              </a:rPr>
              <a:t>vertinamas pagal energijos sąnaudas per parą (E (kWh) per parą). Balai skiriami už mažesnes energijos sąnaudas per parą (E (kWh) per parą). Pirkimo vykdytojas turi nurodyti numatomo įrangos naudojimo per parą pavyzdžius (pritaikytas scenarijus), o tiekėjas turi nurodyti įrangos įvairių režimų energijos sąnaudas. Iš anksto nustatytas naudojimo scenarijus yra pirkimo vykdytojui skirta rekomendacija, tačiau pirkimo vykdytojas gali pritaikyti naudojimo scenarijų atsižvelgdamas į konkrečius poreikius</a:t>
            </a:r>
            <a:endParaRPr lang="en-US" dirty="0"/>
          </a:p>
        </p:txBody>
      </p:sp>
      <p:sp>
        <p:nvSpPr>
          <p:cNvPr id="5" name="Slide Number Placeholder 4">
            <a:extLst>
              <a:ext uri="{FF2B5EF4-FFF2-40B4-BE49-F238E27FC236}">
                <a16:creationId xmlns:a16="http://schemas.microsoft.com/office/drawing/2014/main" id="{B60EA694-E6C8-48BE-A684-9A67B67B7876}"/>
              </a:ext>
            </a:extLst>
          </p:cNvPr>
          <p:cNvSpPr>
            <a:spLocks noGrp="1"/>
          </p:cNvSpPr>
          <p:nvPr>
            <p:ph type="sldNum" sz="quarter" idx="12"/>
          </p:nvPr>
        </p:nvSpPr>
        <p:spPr/>
        <p:txBody>
          <a:bodyPr/>
          <a:lstStyle/>
          <a:p>
            <a:fld id="{9CD8D479-8942-46E8-A226-A4E01F7A105C}" type="slidenum">
              <a:rPr lang="en-US" smtClean="0"/>
              <a:t>17</a:t>
            </a:fld>
            <a:endParaRPr lang="en-US"/>
          </a:p>
        </p:txBody>
      </p:sp>
      <p:sp>
        <p:nvSpPr>
          <p:cNvPr id="6" name="Date Placeholder 5">
            <a:extLst>
              <a:ext uri="{FF2B5EF4-FFF2-40B4-BE49-F238E27FC236}">
                <a16:creationId xmlns:a16="http://schemas.microsoft.com/office/drawing/2014/main" id="{26B2DCAE-7C5B-400C-8715-CAC9CC2BCE94}"/>
              </a:ext>
            </a:extLst>
          </p:cNvPr>
          <p:cNvSpPr>
            <a:spLocks noGrp="1"/>
          </p:cNvSpPr>
          <p:nvPr>
            <p:ph type="dt" sz="half" idx="10"/>
          </p:nvPr>
        </p:nvSpPr>
        <p:spPr/>
        <p:txBody>
          <a:bodyPr/>
          <a:lstStyle/>
          <a:p>
            <a:r>
              <a:rPr lang="lt-LT" dirty="0"/>
              <a:t>2021/12/14</a:t>
            </a:r>
            <a:endParaRPr lang="en-US" dirty="0"/>
          </a:p>
        </p:txBody>
      </p:sp>
      <p:sp>
        <p:nvSpPr>
          <p:cNvPr id="7" name="Footer Placeholder 6">
            <a:extLst>
              <a:ext uri="{FF2B5EF4-FFF2-40B4-BE49-F238E27FC236}">
                <a16:creationId xmlns:a16="http://schemas.microsoft.com/office/drawing/2014/main" id="{F4C30F6A-7A5C-4272-8A01-B8B3F5F2C184}"/>
              </a:ext>
            </a:extLst>
          </p:cNvPr>
          <p:cNvSpPr>
            <a:spLocks noGrp="1"/>
          </p:cNvSpPr>
          <p:nvPr>
            <p:ph type="ftr" sz="quarter" idx="11"/>
          </p:nvPr>
        </p:nvSpPr>
        <p:spPr>
          <a:xfrm>
            <a:off x="1600070" y="6629400"/>
            <a:ext cx="9144259" cy="228600"/>
          </a:xfrm>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3892303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DB09E-1A49-462A-BAFA-83F28D6F760B}"/>
              </a:ext>
            </a:extLst>
          </p:cNvPr>
          <p:cNvSpPr>
            <a:spLocks noGrp="1"/>
          </p:cNvSpPr>
          <p:nvPr>
            <p:ph type="title"/>
          </p:nvPr>
        </p:nvSpPr>
        <p:spPr>
          <a:xfrm>
            <a:off x="1410026" y="276087"/>
            <a:ext cx="9371949" cy="1183566"/>
          </a:xfrm>
        </p:spPr>
        <p:txBody>
          <a:bodyPr anchor="b">
            <a:normAutofit/>
          </a:bodyPr>
          <a:lstStyle/>
          <a:p>
            <a:r>
              <a:rPr kumimoji="0" lang="lt-LT" i="0" u="none" strike="noStrike" kern="1200" cap="none" spc="0" normalizeH="0" baseline="0" noProof="0" dirty="0">
                <a:ln>
                  <a:noFill/>
                </a:ln>
                <a:effectLst/>
                <a:uLnTx/>
                <a:uFillTx/>
              </a:rPr>
              <a:t>APLINKOS APSAUGOS KRITERIJŲ TAIKYMO TVARKA</a:t>
            </a:r>
            <a:endParaRPr lang="en-US" dirty="0"/>
          </a:p>
        </p:txBody>
      </p:sp>
      <p:sp>
        <p:nvSpPr>
          <p:cNvPr id="12" name="Content Placeholder 2">
            <a:extLst>
              <a:ext uri="{FF2B5EF4-FFF2-40B4-BE49-F238E27FC236}">
                <a16:creationId xmlns:a16="http://schemas.microsoft.com/office/drawing/2014/main" id="{6F40BA3B-C7D3-48D5-8AF4-93C7749E1F26}"/>
              </a:ext>
            </a:extLst>
          </p:cNvPr>
          <p:cNvSpPr>
            <a:spLocks noGrp="1"/>
          </p:cNvSpPr>
          <p:nvPr>
            <p:ph idx="1"/>
          </p:nvPr>
        </p:nvSpPr>
        <p:spPr>
          <a:xfrm>
            <a:off x="1410027" y="2281381"/>
            <a:ext cx="9371948" cy="3905301"/>
          </a:xfrm>
        </p:spPr>
        <p:txBody>
          <a:bodyPr/>
          <a:lstStyle/>
          <a:p>
            <a:pPr marL="0" indent="0">
              <a:buNone/>
            </a:pPr>
            <a:r>
              <a:rPr lang="lt-LT" b="1" i="0" dirty="0">
                <a:solidFill>
                  <a:srgbClr val="000000"/>
                </a:solidFill>
                <a:effectLst/>
                <a:latin typeface="Times New Roman" panose="02020603050405020304" pitchFamily="18" charset="0"/>
              </a:rPr>
              <a:t>PIRKIMAS LAIKOMAS ŽALIUOJU PIRKIMU</a:t>
            </a:r>
            <a:r>
              <a:rPr lang="en-US" b="1" i="0" dirty="0">
                <a:solidFill>
                  <a:srgbClr val="000000"/>
                </a:solidFill>
                <a:effectLst/>
                <a:latin typeface="Times New Roman" panose="02020603050405020304" pitchFamily="18" charset="0"/>
              </a:rPr>
              <a:t>, KAI</a:t>
            </a:r>
            <a:r>
              <a:rPr lang="lt-LT" b="1" i="0" dirty="0">
                <a:solidFill>
                  <a:srgbClr val="000000"/>
                </a:solidFill>
                <a:effectLst/>
                <a:latin typeface="Times New Roman" panose="02020603050405020304" pitchFamily="18" charset="0"/>
              </a:rPr>
              <a:t>:</a:t>
            </a:r>
          </a:p>
          <a:p>
            <a:r>
              <a:rPr lang="lt-LT" b="0" i="0" dirty="0">
                <a:solidFill>
                  <a:srgbClr val="000000"/>
                </a:solidFill>
                <a:effectLst/>
                <a:latin typeface="Times New Roman" panose="02020603050405020304" pitchFamily="18" charset="0"/>
              </a:rPr>
              <a:t>rengiant technines specifikacijas ir (ar) </a:t>
            </a:r>
          </a:p>
          <a:p>
            <a:r>
              <a:rPr lang="lt-LT" b="0" i="0" dirty="0">
                <a:solidFill>
                  <a:srgbClr val="000000"/>
                </a:solidFill>
                <a:effectLst/>
                <a:latin typeface="Times New Roman" panose="02020603050405020304" pitchFamily="18" charset="0"/>
              </a:rPr>
              <a:t>nustatant minimalius tiekėjų kvalifikacijos reikalavimus ar kvalifikacinės atrankos kriterijus ir (ar) </a:t>
            </a:r>
          </a:p>
          <a:p>
            <a:r>
              <a:rPr lang="lt-LT" dirty="0">
                <a:solidFill>
                  <a:srgbClr val="000000"/>
                </a:solidFill>
                <a:latin typeface="Times New Roman" panose="02020603050405020304" pitchFamily="18" charset="0"/>
              </a:rPr>
              <a:t>n</a:t>
            </a:r>
            <a:r>
              <a:rPr lang="lt-LT" b="0" i="0" dirty="0">
                <a:solidFill>
                  <a:srgbClr val="000000"/>
                </a:solidFill>
                <a:effectLst/>
                <a:latin typeface="Times New Roman" panose="02020603050405020304" pitchFamily="18" charset="0"/>
              </a:rPr>
              <a:t>ustatant pasiūlymų vertinimo kriterijus ir (ar) </a:t>
            </a:r>
          </a:p>
          <a:p>
            <a:r>
              <a:rPr lang="lt-LT" dirty="0">
                <a:solidFill>
                  <a:srgbClr val="000000"/>
                </a:solidFill>
                <a:latin typeface="Times New Roman" panose="02020603050405020304" pitchFamily="18" charset="0"/>
              </a:rPr>
              <a:t>n</a:t>
            </a:r>
            <a:r>
              <a:rPr lang="lt-LT" b="0" i="0" dirty="0">
                <a:solidFill>
                  <a:srgbClr val="000000"/>
                </a:solidFill>
                <a:effectLst/>
                <a:latin typeface="Times New Roman" panose="02020603050405020304" pitchFamily="18" charset="0"/>
              </a:rPr>
              <a:t>ustatant pirkimo sutarties vykdymo sąlygas</a:t>
            </a:r>
          </a:p>
          <a:p>
            <a:pPr marL="0" indent="0">
              <a:buNone/>
            </a:pPr>
            <a:endParaRPr lang="lt-LT" b="0" i="0" dirty="0">
              <a:solidFill>
                <a:srgbClr val="000000"/>
              </a:solidFill>
              <a:effectLst/>
              <a:latin typeface="Times New Roman" panose="02020603050405020304" pitchFamily="18" charset="0"/>
            </a:endParaRPr>
          </a:p>
          <a:p>
            <a:pPr marL="0" indent="0">
              <a:buNone/>
            </a:pPr>
            <a:r>
              <a:rPr lang="lt-LT" b="0" i="0" dirty="0">
                <a:solidFill>
                  <a:srgbClr val="000000"/>
                </a:solidFill>
                <a:effectLst/>
                <a:latin typeface="Times New Roman" panose="02020603050405020304" pitchFamily="18" charset="0"/>
              </a:rPr>
              <a:t>yra tenkinamas bent vienas iš toliau nurodytų 4 kriterijų:</a:t>
            </a:r>
            <a:endParaRPr lang="en-US" dirty="0"/>
          </a:p>
          <a:p>
            <a:pPr marL="0" indent="0">
              <a:buNone/>
            </a:pPr>
            <a:endParaRPr lang="en-US" dirty="0"/>
          </a:p>
        </p:txBody>
      </p:sp>
      <p:sp>
        <p:nvSpPr>
          <p:cNvPr id="5" name="Slide Number Placeholder 4">
            <a:extLst>
              <a:ext uri="{FF2B5EF4-FFF2-40B4-BE49-F238E27FC236}">
                <a16:creationId xmlns:a16="http://schemas.microsoft.com/office/drawing/2014/main" id="{323D5856-60C6-4D23-A858-9AF3E30C284A}"/>
              </a:ext>
            </a:extLst>
          </p:cNvPr>
          <p:cNvSpPr>
            <a:spLocks noGrp="1"/>
          </p:cNvSpPr>
          <p:nvPr>
            <p:ph type="sldNum" sz="quarter" idx="12"/>
          </p:nvPr>
        </p:nvSpPr>
        <p:spPr>
          <a:xfrm>
            <a:off x="0" y="6629400"/>
            <a:ext cx="410402" cy="228600"/>
          </a:xfrm>
        </p:spPr>
        <p:txBody>
          <a:bodyPr anchor="ctr">
            <a:normAutofit/>
          </a:bodyPr>
          <a:lstStyle/>
          <a:p>
            <a:pPr>
              <a:lnSpc>
                <a:spcPct val="90000"/>
              </a:lnSpc>
              <a:spcAft>
                <a:spcPts val="600"/>
              </a:spcAft>
            </a:pPr>
            <a:fld id="{9CD8D479-8942-46E8-A226-A4E01F7A105C}" type="slidenum">
              <a:rPr lang="en-US" sz="1000" smtClean="0"/>
              <a:pPr>
                <a:lnSpc>
                  <a:spcPct val="90000"/>
                </a:lnSpc>
                <a:spcAft>
                  <a:spcPts val="600"/>
                </a:spcAft>
              </a:pPr>
              <a:t>18</a:t>
            </a:fld>
            <a:endParaRPr lang="en-US" sz="1000"/>
          </a:p>
        </p:txBody>
      </p:sp>
      <p:sp>
        <p:nvSpPr>
          <p:cNvPr id="6" name="Date Placeholder 5">
            <a:extLst>
              <a:ext uri="{FF2B5EF4-FFF2-40B4-BE49-F238E27FC236}">
                <a16:creationId xmlns:a16="http://schemas.microsoft.com/office/drawing/2014/main" id="{FF72C9B8-A646-4B8D-B9A1-F26A1996BA65}"/>
              </a:ext>
            </a:extLst>
          </p:cNvPr>
          <p:cNvSpPr>
            <a:spLocks noGrp="1"/>
          </p:cNvSpPr>
          <p:nvPr>
            <p:ph type="dt" sz="half" idx="10"/>
          </p:nvPr>
        </p:nvSpPr>
        <p:spPr>
          <a:xfrm>
            <a:off x="453403" y="6629400"/>
            <a:ext cx="1000662" cy="228600"/>
          </a:xfrm>
        </p:spPr>
        <p:txBody>
          <a:bodyPr anchor="ctr">
            <a:normAutofit/>
          </a:bodyPr>
          <a:lstStyle/>
          <a:p>
            <a:pPr>
              <a:lnSpc>
                <a:spcPct val="90000"/>
              </a:lnSpc>
              <a:spcAft>
                <a:spcPts val="600"/>
              </a:spcAft>
            </a:pPr>
            <a:r>
              <a:rPr lang="lt-LT" sz="1000" dirty="0"/>
              <a:t>2021/12/14</a:t>
            </a:r>
            <a:endParaRPr lang="en-US" sz="1000" dirty="0"/>
          </a:p>
        </p:txBody>
      </p:sp>
      <p:sp>
        <p:nvSpPr>
          <p:cNvPr id="7" name="Footer Placeholder 6">
            <a:extLst>
              <a:ext uri="{FF2B5EF4-FFF2-40B4-BE49-F238E27FC236}">
                <a16:creationId xmlns:a16="http://schemas.microsoft.com/office/drawing/2014/main" id="{F9BC0834-63D4-4250-A906-E4904AB5A988}"/>
              </a:ext>
            </a:extLst>
          </p:cNvPr>
          <p:cNvSpPr>
            <a:spLocks noGrp="1"/>
          </p:cNvSpPr>
          <p:nvPr>
            <p:ph type="ftr" sz="quarter" idx="11"/>
          </p:nvPr>
        </p:nvSpPr>
        <p:spPr>
          <a:xfrm>
            <a:off x="1637716" y="6629400"/>
            <a:ext cx="9144259" cy="228600"/>
          </a:xfrm>
        </p:spPr>
        <p:txBody>
          <a:bodyPr anchor="ctr">
            <a:normAutofit/>
          </a:bodyPr>
          <a:lstStyle/>
          <a:p>
            <a:pPr>
              <a:lnSpc>
                <a:spcPct val="90000"/>
              </a:lnSpc>
              <a:spcAft>
                <a:spcPts val="600"/>
              </a:spcAft>
            </a:pPr>
            <a:r>
              <a:rPr kumimoji="0" lang="lt-LT" sz="10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sz="1000" dirty="0"/>
          </a:p>
        </p:txBody>
      </p:sp>
    </p:spTree>
    <p:extLst>
      <p:ext uri="{BB962C8B-B14F-4D97-AF65-F5344CB8AC3E}">
        <p14:creationId xmlns:p14="http://schemas.microsoft.com/office/powerpoint/2010/main" val="3030584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AEB53-7EFA-476C-A2D4-2CC7E676D4F7}"/>
              </a:ext>
            </a:extLst>
          </p:cNvPr>
          <p:cNvSpPr>
            <a:spLocks noGrp="1"/>
          </p:cNvSpPr>
          <p:nvPr>
            <p:ph type="title"/>
          </p:nvPr>
        </p:nvSpPr>
        <p:spPr/>
        <p:txBody>
          <a:bodyPr/>
          <a:lstStyle/>
          <a:p>
            <a:r>
              <a:rPr kumimoji="0" lang="lt-LT" i="0" u="none" strike="noStrike" kern="1200" cap="none" spc="0" normalizeH="0" baseline="0" noProof="0" dirty="0">
                <a:ln>
                  <a:noFill/>
                </a:ln>
                <a:effectLst/>
                <a:uLnTx/>
                <a:uFillTx/>
              </a:rPr>
              <a:t>APLINKOS APSAUGOS KRITERIJŲ TAIKYMO TVARKA</a:t>
            </a:r>
            <a:endParaRPr lang="en-US" dirty="0"/>
          </a:p>
        </p:txBody>
      </p:sp>
      <p:sp>
        <p:nvSpPr>
          <p:cNvPr id="3" name="Content Placeholder 2">
            <a:extLst>
              <a:ext uri="{FF2B5EF4-FFF2-40B4-BE49-F238E27FC236}">
                <a16:creationId xmlns:a16="http://schemas.microsoft.com/office/drawing/2014/main" id="{3400F9C5-8150-498A-A974-2A1F965BA019}"/>
              </a:ext>
            </a:extLst>
          </p:cNvPr>
          <p:cNvSpPr>
            <a:spLocks noGrp="1"/>
          </p:cNvSpPr>
          <p:nvPr>
            <p:ph idx="1"/>
          </p:nvPr>
        </p:nvSpPr>
        <p:spPr/>
        <p:txBody>
          <a:bodyPr/>
          <a:lstStyle/>
          <a:p>
            <a:pPr marL="0" indent="0">
              <a:buNone/>
            </a:pPr>
            <a:r>
              <a:rPr lang="lt-LT" b="0" i="0" dirty="0">
                <a:solidFill>
                  <a:srgbClr val="000000"/>
                </a:solidFill>
                <a:effectLst/>
              </a:rPr>
              <a:t>1. Perkama prekė, paslauga arba darbas (toliau – produktas), kuris yra įtrauktas į Produktų, kurių viešiesiems pirkimas ir pirkimams taikytini aplinkos apsaugos kriterijai, sąrašą (toliau – produktų sąrašas), </a:t>
            </a:r>
            <a:r>
              <a:rPr lang="lt-LT" b="1" i="0" dirty="0">
                <a:solidFill>
                  <a:srgbClr val="000000"/>
                </a:solidFill>
                <a:effectLst/>
              </a:rPr>
              <a:t>atitinka</a:t>
            </a:r>
            <a:r>
              <a:rPr lang="lt-LT" b="0" i="0" dirty="0">
                <a:solidFill>
                  <a:srgbClr val="000000"/>
                </a:solidFill>
                <a:effectLst/>
              </a:rPr>
              <a:t> visus produktui nustatytus ir aplinkos ministro įsakymu </a:t>
            </a:r>
            <a:r>
              <a:rPr lang="lt-LT" i="0" dirty="0">
                <a:solidFill>
                  <a:srgbClr val="000000"/>
                </a:solidFill>
                <a:effectLst/>
              </a:rPr>
              <a:t>patvirtintus</a:t>
            </a:r>
            <a:r>
              <a:rPr lang="lt-LT" b="1" i="0" dirty="0">
                <a:solidFill>
                  <a:srgbClr val="000000"/>
                </a:solidFill>
                <a:effectLst/>
              </a:rPr>
              <a:t> minimalius aplinkos apsaugos kriterijus</a:t>
            </a:r>
          </a:p>
          <a:p>
            <a:pPr marL="0" indent="0">
              <a:buNone/>
            </a:pPr>
            <a:r>
              <a:rPr lang="lt-LT" dirty="0"/>
              <a:t>2. Perkamas produktas, nepriklausomai nuo to, ar jis įtrauktas į produktų sąrašą, atitinka jam nustatytus I tipo ekologinio ženklo reikalavimus (pagal LST EN ISO 14024), patvirtinamus I tipo ekologiniu ženklu arba kitu tiekėjo pateiktu lygiaverčiu įrodymu (I tipo ekologinio ženklo pavyzdžiai: </a:t>
            </a:r>
            <a:r>
              <a:rPr lang="lt-LT" b="1" dirty="0">
                <a:solidFill>
                  <a:schemeClr val="accent1"/>
                </a:solidFill>
              </a:rPr>
              <a:t>EU </a:t>
            </a:r>
            <a:r>
              <a:rPr lang="lt-LT" b="1" dirty="0" err="1">
                <a:solidFill>
                  <a:schemeClr val="accent1"/>
                </a:solidFill>
              </a:rPr>
              <a:t>Ecolabel</a:t>
            </a:r>
            <a:r>
              <a:rPr lang="lt-LT" b="1" dirty="0">
                <a:solidFill>
                  <a:schemeClr val="accent1"/>
                </a:solidFill>
              </a:rPr>
              <a:t>, </a:t>
            </a:r>
            <a:r>
              <a:rPr lang="lt-LT" b="1" dirty="0" err="1">
                <a:solidFill>
                  <a:schemeClr val="accent1"/>
                </a:solidFill>
              </a:rPr>
              <a:t>Nordic</a:t>
            </a:r>
            <a:r>
              <a:rPr lang="lt-LT" b="1" dirty="0">
                <a:solidFill>
                  <a:schemeClr val="accent1"/>
                </a:solidFill>
              </a:rPr>
              <a:t> </a:t>
            </a:r>
            <a:r>
              <a:rPr lang="lt-LT" b="1" dirty="0" err="1">
                <a:solidFill>
                  <a:schemeClr val="accent1"/>
                </a:solidFill>
              </a:rPr>
              <a:t>Swan</a:t>
            </a:r>
            <a:r>
              <a:rPr lang="lt-LT" b="1" dirty="0">
                <a:solidFill>
                  <a:schemeClr val="accent1"/>
                </a:solidFill>
              </a:rPr>
              <a:t>, </a:t>
            </a:r>
            <a:r>
              <a:rPr lang="lt-LT" b="1" dirty="0" err="1">
                <a:solidFill>
                  <a:schemeClr val="accent1"/>
                </a:solidFill>
              </a:rPr>
              <a:t>Aenor</a:t>
            </a:r>
            <a:r>
              <a:rPr lang="lt-LT" b="1" dirty="0">
                <a:solidFill>
                  <a:schemeClr val="accent1"/>
                </a:solidFill>
              </a:rPr>
              <a:t>, </a:t>
            </a:r>
            <a:r>
              <a:rPr lang="lt-LT" b="1" dirty="0" err="1">
                <a:solidFill>
                  <a:schemeClr val="accent1"/>
                </a:solidFill>
              </a:rPr>
              <a:t>Blue</a:t>
            </a:r>
            <a:r>
              <a:rPr lang="lt-LT" b="1" dirty="0">
                <a:solidFill>
                  <a:schemeClr val="accent1"/>
                </a:solidFill>
              </a:rPr>
              <a:t> </a:t>
            </a:r>
            <a:r>
              <a:rPr lang="lt-LT" b="1" dirty="0" err="1">
                <a:solidFill>
                  <a:schemeClr val="accent1"/>
                </a:solidFill>
              </a:rPr>
              <a:t>Angel</a:t>
            </a:r>
            <a:r>
              <a:rPr lang="lt-LT" b="1" dirty="0">
                <a:solidFill>
                  <a:schemeClr val="accent1"/>
                </a:solidFill>
              </a:rPr>
              <a:t>, </a:t>
            </a:r>
            <a:r>
              <a:rPr lang="lt-LT" b="1" dirty="0" err="1">
                <a:solidFill>
                  <a:schemeClr val="accent1"/>
                </a:solidFill>
              </a:rPr>
              <a:t>El</a:t>
            </a:r>
            <a:r>
              <a:rPr lang="lt-LT" b="1" dirty="0">
                <a:solidFill>
                  <a:schemeClr val="accent1"/>
                </a:solidFill>
              </a:rPr>
              <a:t> </a:t>
            </a:r>
            <a:r>
              <a:rPr lang="lt-LT" b="1" dirty="0" err="1">
                <a:solidFill>
                  <a:schemeClr val="accent1"/>
                </a:solidFill>
              </a:rPr>
              <a:t>Distintiu</a:t>
            </a:r>
            <a:r>
              <a:rPr lang="lt-LT" b="1" dirty="0">
                <a:solidFill>
                  <a:schemeClr val="accent1"/>
                </a:solidFill>
              </a:rPr>
              <a:t>, </a:t>
            </a:r>
            <a:r>
              <a:rPr lang="lt-LT" b="1" dirty="0" err="1">
                <a:solidFill>
                  <a:schemeClr val="accent1"/>
                </a:solidFill>
              </a:rPr>
              <a:t>Milieukeur</a:t>
            </a:r>
            <a:r>
              <a:rPr lang="lt-LT" b="1" dirty="0">
                <a:solidFill>
                  <a:schemeClr val="accent1"/>
                </a:solidFill>
              </a:rPr>
              <a:t>, </a:t>
            </a:r>
            <a:r>
              <a:rPr lang="lt-LT" b="1" dirty="0" err="1">
                <a:solidFill>
                  <a:schemeClr val="accent1"/>
                </a:solidFill>
              </a:rPr>
              <a:t>Österreichisches</a:t>
            </a:r>
            <a:r>
              <a:rPr lang="lt-LT" b="1" dirty="0">
                <a:solidFill>
                  <a:schemeClr val="accent1"/>
                </a:solidFill>
              </a:rPr>
              <a:t> </a:t>
            </a:r>
            <a:r>
              <a:rPr lang="lt-LT" b="1" dirty="0" err="1">
                <a:solidFill>
                  <a:schemeClr val="accent1"/>
                </a:solidFill>
              </a:rPr>
              <a:t>Umweltzeichen</a:t>
            </a:r>
            <a:r>
              <a:rPr lang="lt-LT" b="1" dirty="0">
                <a:solidFill>
                  <a:schemeClr val="accent1"/>
                </a:solidFill>
              </a:rPr>
              <a:t>, NF </a:t>
            </a:r>
            <a:r>
              <a:rPr lang="lt-LT" b="1" dirty="0" err="1">
                <a:solidFill>
                  <a:schemeClr val="accent1"/>
                </a:solidFill>
              </a:rPr>
              <a:t>Environnement</a:t>
            </a:r>
            <a:r>
              <a:rPr lang="lt-LT" b="1" dirty="0">
                <a:solidFill>
                  <a:schemeClr val="accent1"/>
                </a:solidFill>
              </a:rPr>
              <a:t>, </a:t>
            </a:r>
            <a:r>
              <a:rPr lang="lt-LT" b="1" dirty="0" err="1">
                <a:solidFill>
                  <a:schemeClr val="accent1"/>
                </a:solidFill>
              </a:rPr>
              <a:t>Environmentally</a:t>
            </a:r>
            <a:r>
              <a:rPr lang="lt-LT" b="1" dirty="0">
                <a:solidFill>
                  <a:schemeClr val="accent1"/>
                </a:solidFill>
              </a:rPr>
              <a:t> </a:t>
            </a:r>
            <a:r>
              <a:rPr lang="lt-LT" b="1" dirty="0" err="1">
                <a:solidFill>
                  <a:schemeClr val="accent1"/>
                </a:solidFill>
              </a:rPr>
              <a:t>Friendly</a:t>
            </a:r>
            <a:r>
              <a:rPr lang="lt-LT" b="1" dirty="0">
                <a:solidFill>
                  <a:schemeClr val="accent1"/>
                </a:solidFill>
              </a:rPr>
              <a:t> </a:t>
            </a:r>
            <a:r>
              <a:rPr lang="lt-LT" b="1" dirty="0" err="1">
                <a:solidFill>
                  <a:schemeClr val="accent1"/>
                </a:solidFill>
              </a:rPr>
              <a:t>Products</a:t>
            </a:r>
            <a:r>
              <a:rPr lang="lt-LT" b="1" dirty="0">
                <a:solidFill>
                  <a:schemeClr val="accent1"/>
                </a:solidFill>
              </a:rPr>
              <a:t>, </a:t>
            </a:r>
            <a:r>
              <a:rPr lang="lt-LT" b="1" dirty="0" err="1">
                <a:solidFill>
                  <a:schemeClr val="accent1"/>
                </a:solidFill>
              </a:rPr>
              <a:t>The</a:t>
            </a:r>
            <a:r>
              <a:rPr lang="lt-LT" b="1" dirty="0">
                <a:solidFill>
                  <a:schemeClr val="accent1"/>
                </a:solidFill>
              </a:rPr>
              <a:t> </a:t>
            </a:r>
            <a:r>
              <a:rPr lang="lt-LT" b="1" dirty="0" err="1">
                <a:solidFill>
                  <a:schemeClr val="accent1"/>
                </a:solidFill>
              </a:rPr>
              <a:t>Hungarian</a:t>
            </a:r>
            <a:r>
              <a:rPr lang="lt-LT" b="1" dirty="0">
                <a:solidFill>
                  <a:schemeClr val="accent1"/>
                </a:solidFill>
              </a:rPr>
              <a:t> </a:t>
            </a:r>
            <a:r>
              <a:rPr lang="lt-LT" b="1" dirty="0" err="1">
                <a:solidFill>
                  <a:schemeClr val="accent1"/>
                </a:solidFill>
              </a:rPr>
              <a:t>Eco</a:t>
            </a:r>
            <a:r>
              <a:rPr lang="lt-LT" b="1" dirty="0">
                <a:solidFill>
                  <a:schemeClr val="accent1"/>
                </a:solidFill>
              </a:rPr>
              <a:t>–</a:t>
            </a:r>
            <a:r>
              <a:rPr lang="lt-LT" b="1" dirty="0" err="1">
                <a:solidFill>
                  <a:schemeClr val="accent1"/>
                </a:solidFill>
              </a:rPr>
              <a:t>label</a:t>
            </a:r>
            <a:r>
              <a:rPr lang="lt-LT" b="1" dirty="0">
                <a:solidFill>
                  <a:schemeClr val="accent1"/>
                </a:solidFill>
              </a:rPr>
              <a:t>, </a:t>
            </a:r>
            <a:r>
              <a:rPr lang="lt-LT" b="1" dirty="0" err="1">
                <a:solidFill>
                  <a:schemeClr val="accent1"/>
                </a:solidFill>
              </a:rPr>
              <a:t>Polish</a:t>
            </a:r>
            <a:r>
              <a:rPr lang="lt-LT" b="1" dirty="0">
                <a:solidFill>
                  <a:schemeClr val="accent1"/>
                </a:solidFill>
              </a:rPr>
              <a:t> </a:t>
            </a:r>
            <a:r>
              <a:rPr lang="lt-LT" b="1" dirty="0" err="1">
                <a:solidFill>
                  <a:schemeClr val="accent1"/>
                </a:solidFill>
              </a:rPr>
              <a:t>Eco</a:t>
            </a:r>
            <a:r>
              <a:rPr lang="lt-LT" b="1" dirty="0">
                <a:solidFill>
                  <a:schemeClr val="accent1"/>
                </a:solidFill>
              </a:rPr>
              <a:t> Mark – </a:t>
            </a:r>
            <a:r>
              <a:rPr lang="lt-LT" b="1" dirty="0" err="1">
                <a:solidFill>
                  <a:schemeClr val="accent1"/>
                </a:solidFill>
              </a:rPr>
              <a:t>Znak</a:t>
            </a:r>
            <a:r>
              <a:rPr lang="lt-LT" b="1" dirty="0">
                <a:solidFill>
                  <a:schemeClr val="accent1"/>
                </a:solidFill>
              </a:rPr>
              <a:t> EKO arba kitas ekologinis ženklas);</a:t>
            </a:r>
            <a:endParaRPr lang="en-US" b="1" dirty="0">
              <a:solidFill>
                <a:schemeClr val="accent1"/>
              </a:solidFill>
            </a:endParaRPr>
          </a:p>
          <a:p>
            <a:endParaRPr lang="en-US" dirty="0"/>
          </a:p>
        </p:txBody>
      </p:sp>
      <p:sp>
        <p:nvSpPr>
          <p:cNvPr id="4" name="Slide Number Placeholder 3">
            <a:extLst>
              <a:ext uri="{FF2B5EF4-FFF2-40B4-BE49-F238E27FC236}">
                <a16:creationId xmlns:a16="http://schemas.microsoft.com/office/drawing/2014/main" id="{C84DF4C7-1981-4504-834F-DB1FF460BDC4}"/>
              </a:ext>
            </a:extLst>
          </p:cNvPr>
          <p:cNvSpPr>
            <a:spLocks noGrp="1"/>
          </p:cNvSpPr>
          <p:nvPr>
            <p:ph type="sldNum" sz="quarter" idx="12"/>
          </p:nvPr>
        </p:nvSpPr>
        <p:spPr/>
        <p:txBody>
          <a:bodyPr/>
          <a:lstStyle/>
          <a:p>
            <a:fld id="{9CD8D479-8942-46E8-A226-A4E01F7A105C}" type="slidenum">
              <a:rPr lang="en-US" smtClean="0"/>
              <a:t>19</a:t>
            </a:fld>
            <a:endParaRPr lang="en-US"/>
          </a:p>
        </p:txBody>
      </p:sp>
      <p:sp>
        <p:nvSpPr>
          <p:cNvPr id="5" name="Date Placeholder 4">
            <a:extLst>
              <a:ext uri="{FF2B5EF4-FFF2-40B4-BE49-F238E27FC236}">
                <a16:creationId xmlns:a16="http://schemas.microsoft.com/office/drawing/2014/main" id="{946C9846-176E-47B9-B1BB-0725B6494EC4}"/>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D65564B9-4EB1-4F2A-A8DE-F83FA753AEBA}"/>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1594278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effectLst/>
              </a:rPr>
            </a:br>
            <a:br>
              <a:rPr lang="lt-LT" sz="1800" b="1" kern="50" dirty="0">
                <a:solidFill>
                  <a:srgbClr val="000000"/>
                </a:solidFill>
                <a:effectLst/>
                <a:latin typeface="Times New Roman" panose="02020603050405020304" pitchFamily="18" charset="0"/>
                <a:ea typeface="SimSun" panose="02010600030101010101" pitchFamily="2" charset="-122"/>
                <a:cs typeface="Tahoma" panose="020B0604030504040204" pitchFamily="34" charset="0"/>
              </a:rPr>
            </a:br>
            <a:br>
              <a:rPr lang="en-US" dirty="0">
                <a:effectLst/>
              </a:rPr>
            </a:br>
            <a:br>
              <a:rPr lang="lt-LT" sz="2000" b="1" kern="50" dirty="0">
                <a:solidFill>
                  <a:srgbClr val="000000"/>
                </a:solidFill>
                <a:effectLst/>
                <a:latin typeface="Times New Roman" panose="02020603050405020304" pitchFamily="18" charset="0"/>
                <a:ea typeface="SimSun" panose="02010600030101010101" pitchFamily="2" charset="-122"/>
                <a:cs typeface="Tahoma" panose="020B0604030504040204" pitchFamily="34" charset="0"/>
              </a:rPr>
            </a:br>
            <a:br>
              <a:rPr lang="en-US" dirty="0">
                <a:effectLst/>
              </a:rPr>
            </a:br>
            <a:br>
              <a:rPr lang="lt-LT" sz="4000" b="1" kern="50" dirty="0">
                <a:solidFill>
                  <a:srgbClr val="000000"/>
                </a:solidFill>
                <a:effectLst/>
                <a:latin typeface="Times New Roman" panose="02020603050405020304" pitchFamily="18" charset="0"/>
                <a:ea typeface="SimSun" panose="02010600030101010101" pitchFamily="2" charset="-122"/>
                <a:cs typeface="Tahoma" panose="020B0604030504040204" pitchFamily="34" charset="0"/>
              </a:rPr>
            </a:br>
            <a:r>
              <a:rPr lang="lt-LT" sz="4000" b="1" kern="50" dirty="0">
                <a:solidFill>
                  <a:srgbClr val="000000"/>
                </a:solidFill>
                <a:effectLst/>
                <a:latin typeface="Times New Roman" panose="02020603050405020304" pitchFamily="18" charset="0"/>
                <a:ea typeface="SimSun" panose="02010600030101010101" pitchFamily="2" charset="-122"/>
                <a:cs typeface="Tahoma" panose="020B0604030504040204" pitchFamily="34" charset="0"/>
              </a:rPr>
              <a:t>Kas yra </a:t>
            </a:r>
            <a:r>
              <a:rPr lang="lt-LT" sz="4000" b="1" kern="50" dirty="0">
                <a:solidFill>
                  <a:schemeClr val="accent1"/>
                </a:solidFill>
                <a:effectLst/>
                <a:latin typeface="Times New Roman" panose="02020603050405020304" pitchFamily="18" charset="0"/>
                <a:ea typeface="SimSun" panose="02010600030101010101" pitchFamily="2" charset="-122"/>
                <a:cs typeface="Tahoma" panose="020B0604030504040204" pitchFamily="34" charset="0"/>
              </a:rPr>
              <a:t>„</a:t>
            </a:r>
            <a:r>
              <a:rPr lang="lt-LT" sz="4000" b="1" kern="50" dirty="0">
                <a:solidFill>
                  <a:schemeClr val="accent1"/>
                </a:solidFill>
                <a:effectLst/>
                <a:latin typeface="+mn-lt"/>
                <a:ea typeface="SimSun" panose="02010600030101010101" pitchFamily="2" charset="-122"/>
                <a:cs typeface="Tahoma" panose="020B0604030504040204" pitchFamily="34" charset="0"/>
              </a:rPr>
              <a:t>žaliasis</a:t>
            </a:r>
            <a:r>
              <a:rPr lang="lt-LT" sz="4000" b="1" kern="50" dirty="0">
                <a:solidFill>
                  <a:schemeClr val="accent1"/>
                </a:solidFill>
                <a:effectLst/>
                <a:latin typeface="Times New Roman" panose="02020603050405020304" pitchFamily="18" charset="0"/>
                <a:ea typeface="SimSun" panose="02010600030101010101" pitchFamily="2" charset="-122"/>
                <a:cs typeface="Tahoma" panose="020B0604030504040204" pitchFamily="34" charset="0"/>
              </a:rPr>
              <a:t>“ viešasis pirkimas </a:t>
            </a:r>
            <a:r>
              <a:rPr lang="lt-LT" sz="4000" b="1" kern="50" dirty="0">
                <a:solidFill>
                  <a:srgbClr val="000000"/>
                </a:solidFill>
                <a:effectLst/>
                <a:latin typeface="Times New Roman" panose="02020603050405020304" pitchFamily="18" charset="0"/>
                <a:ea typeface="SimSun" panose="02010600030101010101" pitchFamily="2" charset="-122"/>
                <a:cs typeface="Tahoma" panose="020B0604030504040204" pitchFamily="34" charset="0"/>
              </a:rPr>
              <a:t>ir kokia jo nauda?</a:t>
            </a:r>
            <a:endParaRPr lang="en-US" sz="4000" dirty="0"/>
          </a:p>
        </p:txBody>
      </p:sp>
      <p:sp>
        <p:nvSpPr>
          <p:cNvPr id="3" name="Content Placeholder 2"/>
          <p:cNvSpPr>
            <a:spLocks noGrp="1"/>
          </p:cNvSpPr>
          <p:nvPr>
            <p:ph idx="1"/>
          </p:nvPr>
        </p:nvSpPr>
        <p:spPr>
          <a:xfrm>
            <a:off x="1410027" y="1930399"/>
            <a:ext cx="9371948" cy="4256283"/>
          </a:xfrm>
        </p:spPr>
        <p:txBody>
          <a:bodyPr>
            <a:normAutofit/>
          </a:bodyPr>
          <a:lstStyle/>
          <a:p>
            <a:pPr algn="just"/>
            <a:r>
              <a:rPr lang="lt-LT" sz="2400" b="1" i="0" dirty="0">
                <a:solidFill>
                  <a:schemeClr val="accent1"/>
                </a:solidFill>
                <a:effectLst/>
              </a:rPr>
              <a:t>„Žaliasis“ viešasis pirkimas </a:t>
            </a:r>
            <a:r>
              <a:rPr lang="lt-LT" sz="2400" b="0" i="0" dirty="0">
                <a:solidFill>
                  <a:srgbClr val="000000"/>
                </a:solidFill>
                <a:effectLst/>
              </a:rPr>
              <a:t>- toks pirkimas, kurio vykdytojas į pirkimo dokumentus įrašo </a:t>
            </a:r>
            <a:r>
              <a:rPr lang="lt-LT" sz="2400" b="1" i="0" dirty="0">
                <a:solidFill>
                  <a:srgbClr val="000000"/>
                </a:solidFill>
                <a:effectLst/>
              </a:rPr>
              <a:t>aplinkos apsaugos kriterijus</a:t>
            </a:r>
            <a:r>
              <a:rPr lang="lt-LT" sz="2400" b="0" i="0" dirty="0">
                <a:solidFill>
                  <a:srgbClr val="000000"/>
                </a:solidFill>
                <a:effectLst/>
              </a:rPr>
              <a:t>, pasirinkdamas prekes, paslaugas ir darbus įsigyti ne tik pagal jų kainą ir kokybę, bet ir </a:t>
            </a:r>
            <a:r>
              <a:rPr lang="lt-LT" sz="2400" b="1" i="0" dirty="0">
                <a:solidFill>
                  <a:srgbClr val="000000"/>
                </a:solidFill>
                <a:effectLst/>
              </a:rPr>
              <a:t>daromą mažesnį poveikį aplinkai</a:t>
            </a:r>
            <a:r>
              <a:rPr lang="lt-LT" sz="2400" b="0" i="0" dirty="0">
                <a:solidFill>
                  <a:srgbClr val="000000"/>
                </a:solidFill>
                <a:effectLst/>
              </a:rPr>
              <a:t> vienoje, keliose ar visose produkto gyvavimo fazėse, taip skatindamas kurti kuo daugiau </a:t>
            </a:r>
            <a:r>
              <a:rPr lang="lt-LT" sz="2400" b="1" i="0" dirty="0">
                <a:solidFill>
                  <a:srgbClr val="000000"/>
                </a:solidFill>
                <a:effectLst/>
              </a:rPr>
              <a:t>aplinkai palankių produktų;</a:t>
            </a:r>
          </a:p>
          <a:p>
            <a:pPr algn="just"/>
            <a:r>
              <a:rPr lang="lt-LT" sz="2400" dirty="0"/>
              <a:t>Vykdant „</a:t>
            </a:r>
            <a:r>
              <a:rPr lang="lt-LT" sz="2400" b="1" dirty="0">
                <a:solidFill>
                  <a:schemeClr val="accent1"/>
                </a:solidFill>
              </a:rPr>
              <a:t>žaliąjį“ pirkimą</a:t>
            </a:r>
            <a:r>
              <a:rPr lang="lt-LT" sz="2400" dirty="0"/>
              <a:t>, teigiamai veikiamas viešasis ir privatus sektorius – skatinama siūlyti įsigyti </a:t>
            </a:r>
            <a:r>
              <a:rPr lang="lt-LT" sz="2400" b="1" dirty="0"/>
              <a:t>produktus, kuriuose nėra pavojingų medžiagų, kurių gamybai naudojamos perdirbtos medžiagos, kurie suvartoja mažiau energijos, o jų tarnavimo laikas ilgesnis;</a:t>
            </a:r>
          </a:p>
        </p:txBody>
      </p:sp>
      <p:sp>
        <p:nvSpPr>
          <p:cNvPr id="4" name="Slide Number Placeholder 3"/>
          <p:cNvSpPr>
            <a:spLocks noGrp="1"/>
          </p:cNvSpPr>
          <p:nvPr>
            <p:ph type="sldNum" sz="quarter" idx="12"/>
          </p:nvPr>
        </p:nvSpPr>
        <p:spPr/>
        <p:txBody>
          <a:bodyPr/>
          <a:lstStyle/>
          <a:p>
            <a:fld id="{9CD8D479-8942-46E8-A226-A4E01F7A105C}" type="slidenum">
              <a:rPr lang="en-US" smtClean="0"/>
              <a:t>2</a:t>
            </a:fld>
            <a:endParaRPr lang="en-US"/>
          </a:p>
        </p:txBody>
      </p:sp>
      <p:sp>
        <p:nvSpPr>
          <p:cNvPr id="5" name="Date Placeholder 4"/>
          <p:cNvSpPr>
            <a:spLocks noGrp="1"/>
          </p:cNvSpPr>
          <p:nvPr>
            <p:ph type="dt" sz="half" idx="10"/>
          </p:nvPr>
        </p:nvSpPr>
        <p:spPr/>
        <p:txBody>
          <a:bodyPr/>
          <a:lstStyle/>
          <a:p>
            <a:r>
              <a:rPr lang="lt-LT" dirty="0"/>
              <a:t>2021/12/14</a:t>
            </a:r>
            <a:endParaRPr lang="en-US" dirty="0"/>
          </a:p>
        </p:txBody>
      </p:sp>
      <p:sp>
        <p:nvSpPr>
          <p:cNvPr id="6" name="Footer Placeholder 5"/>
          <p:cNvSpPr>
            <a:spLocks noGrp="1"/>
          </p:cNvSpPr>
          <p:nvPr>
            <p:ph type="ftr" sz="quarter" idx="11"/>
          </p:nvPr>
        </p:nvSpPr>
        <p:spPr/>
        <p:txBody>
          <a:bodyPr/>
          <a:lstStyle/>
          <a:p>
            <a:r>
              <a:rPr lang="lt-LT" dirty="0"/>
              <a:t>Sveikatos srities pirkimų skyrius					Modulių „žalinimo“ galimybės ir apžvalga</a:t>
            </a:r>
            <a:endParaRPr lang="en-US" dirty="0"/>
          </a:p>
        </p:txBody>
      </p:sp>
    </p:spTree>
    <p:extLst>
      <p:ext uri="{BB962C8B-B14F-4D97-AF65-F5344CB8AC3E}">
        <p14:creationId xmlns:p14="http://schemas.microsoft.com/office/powerpoint/2010/main" val="162761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6C714-3CBF-4377-B2E1-73E20F2CBA7C}"/>
              </a:ext>
            </a:extLst>
          </p:cNvPr>
          <p:cNvSpPr>
            <a:spLocks noGrp="1"/>
          </p:cNvSpPr>
          <p:nvPr>
            <p:ph type="title"/>
          </p:nvPr>
        </p:nvSpPr>
        <p:spPr>
          <a:xfrm>
            <a:off x="1410026" y="276086"/>
            <a:ext cx="9371949" cy="1552713"/>
          </a:xfrm>
        </p:spPr>
        <p:txBody>
          <a:bodyPr/>
          <a:lstStyle/>
          <a:p>
            <a:r>
              <a:rPr kumimoji="0" lang="lt-LT" i="0" u="none" strike="noStrike" kern="1200" cap="none" spc="0" normalizeH="0" baseline="0" noProof="0" dirty="0">
                <a:ln>
                  <a:noFill/>
                </a:ln>
                <a:effectLst/>
                <a:uLnTx/>
                <a:uFillTx/>
              </a:rPr>
              <a:t>APLINKOS APSAUGOS KRITERIJŲ TAIKYMO TVARKA</a:t>
            </a:r>
            <a:endParaRPr lang="en-US" dirty="0"/>
          </a:p>
        </p:txBody>
      </p:sp>
      <p:sp>
        <p:nvSpPr>
          <p:cNvPr id="3" name="Content Placeholder 2">
            <a:extLst>
              <a:ext uri="{FF2B5EF4-FFF2-40B4-BE49-F238E27FC236}">
                <a16:creationId xmlns:a16="http://schemas.microsoft.com/office/drawing/2014/main" id="{1CCBCA91-8DFD-4CE9-AFFA-37E979A82470}"/>
              </a:ext>
            </a:extLst>
          </p:cNvPr>
          <p:cNvSpPr>
            <a:spLocks noGrp="1"/>
          </p:cNvSpPr>
          <p:nvPr>
            <p:ph idx="1"/>
          </p:nvPr>
        </p:nvSpPr>
        <p:spPr>
          <a:xfrm>
            <a:off x="1410027" y="2438399"/>
            <a:ext cx="9371948" cy="3748283"/>
          </a:xfrm>
        </p:spPr>
        <p:txBody>
          <a:bodyPr/>
          <a:lstStyle/>
          <a:p>
            <a:pPr marL="0" indent="0">
              <a:buNone/>
            </a:pPr>
            <a:r>
              <a:rPr lang="lt-LT" b="0" i="0" dirty="0">
                <a:solidFill>
                  <a:srgbClr val="000000"/>
                </a:solidFill>
                <a:effectLst/>
                <a:latin typeface="Times New Roman" panose="02020603050405020304" pitchFamily="18" charset="0"/>
              </a:rPr>
              <a:t>3. Perkamai paslaugai ar darbui, nepriklausomai nuo to, ar jis įtrauktas į produktų sąrašą, </a:t>
            </a:r>
            <a:r>
              <a:rPr lang="lt-LT" b="1" i="0" dirty="0">
                <a:solidFill>
                  <a:srgbClr val="000000"/>
                </a:solidFill>
                <a:effectLst/>
                <a:latin typeface="Times New Roman" panose="02020603050405020304" pitchFamily="18" charset="0"/>
              </a:rPr>
              <a:t>tiekėjas taiko aplinkos apsaugos vadybos sistemos </a:t>
            </a:r>
            <a:r>
              <a:rPr lang="lt-LT" b="0" i="0" dirty="0">
                <a:solidFill>
                  <a:srgbClr val="000000"/>
                </a:solidFill>
                <a:effectLst/>
                <a:latin typeface="Times New Roman" panose="02020603050405020304" pitchFamily="18" charset="0"/>
              </a:rPr>
              <a:t>reikalavimus pagal standartą </a:t>
            </a:r>
            <a:r>
              <a:rPr lang="lt-LT" b="1" i="0" dirty="0">
                <a:solidFill>
                  <a:srgbClr val="000000"/>
                </a:solidFill>
                <a:effectLst/>
                <a:latin typeface="Times New Roman" panose="02020603050405020304" pitchFamily="18" charset="0"/>
              </a:rPr>
              <a:t>LST EN ISO 14001 </a:t>
            </a:r>
            <a:r>
              <a:rPr lang="lt-LT" b="0" i="0" dirty="0">
                <a:solidFill>
                  <a:srgbClr val="000000"/>
                </a:solidFill>
                <a:effectLst/>
                <a:latin typeface="Times New Roman" panose="02020603050405020304" pitchFamily="18" charset="0"/>
              </a:rPr>
              <a:t>arba Europos Sąjungos aplinkosaugos vadybos ir audito sistemą (EMAS), ar kitus aplinkos apsaugos vadybos standartus, pagrįstus atitinkamais Europos arba tarptautiniais standartais (kuriuos yra patvirtinusios sertifikavimo įstaigos, atitinkančios Europos Sąjungos teisės aktus arba tarptautinius sertifikavimo standartus), ar kitais tiekėjo pateiktais lygiaverčiais įrodymais;</a:t>
            </a:r>
            <a:endParaRPr lang="en-US" dirty="0"/>
          </a:p>
          <a:p>
            <a:endParaRPr lang="en-US" dirty="0"/>
          </a:p>
        </p:txBody>
      </p:sp>
      <p:sp>
        <p:nvSpPr>
          <p:cNvPr id="4" name="Slide Number Placeholder 3">
            <a:extLst>
              <a:ext uri="{FF2B5EF4-FFF2-40B4-BE49-F238E27FC236}">
                <a16:creationId xmlns:a16="http://schemas.microsoft.com/office/drawing/2014/main" id="{4ADDF6A9-D194-42B8-AC7F-F1BDF3B9CEB2}"/>
              </a:ext>
            </a:extLst>
          </p:cNvPr>
          <p:cNvSpPr>
            <a:spLocks noGrp="1"/>
          </p:cNvSpPr>
          <p:nvPr>
            <p:ph type="sldNum" sz="quarter" idx="12"/>
          </p:nvPr>
        </p:nvSpPr>
        <p:spPr/>
        <p:txBody>
          <a:bodyPr/>
          <a:lstStyle/>
          <a:p>
            <a:fld id="{9CD8D479-8942-46E8-A226-A4E01F7A105C}" type="slidenum">
              <a:rPr lang="en-US" smtClean="0"/>
              <a:t>20</a:t>
            </a:fld>
            <a:endParaRPr lang="en-US"/>
          </a:p>
        </p:txBody>
      </p:sp>
      <p:sp>
        <p:nvSpPr>
          <p:cNvPr id="5" name="Date Placeholder 4">
            <a:extLst>
              <a:ext uri="{FF2B5EF4-FFF2-40B4-BE49-F238E27FC236}">
                <a16:creationId xmlns:a16="http://schemas.microsoft.com/office/drawing/2014/main" id="{10604FEE-9C57-4A1F-9FBB-7BD9919AF1A3}"/>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2001CC25-71B0-4782-8C5F-64848385C1E4}"/>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1156703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8B9F5-2FD4-4BB8-BDBE-CDDF9CD2799A}"/>
              </a:ext>
            </a:extLst>
          </p:cNvPr>
          <p:cNvSpPr>
            <a:spLocks noGrp="1"/>
          </p:cNvSpPr>
          <p:nvPr>
            <p:ph type="title"/>
          </p:nvPr>
        </p:nvSpPr>
        <p:spPr/>
        <p:txBody>
          <a:bodyPr/>
          <a:lstStyle/>
          <a:p>
            <a:r>
              <a:rPr kumimoji="0" lang="lt-LT" i="0" u="none" strike="noStrike" kern="1200" cap="none" spc="0" normalizeH="0" baseline="0" noProof="0" dirty="0">
                <a:ln>
                  <a:noFill/>
                </a:ln>
                <a:effectLst/>
                <a:uLnTx/>
                <a:uFillTx/>
              </a:rPr>
              <a:t>APLINKOS APSAUGOS KRITERIJŲ TAIKYMO TVARKA</a:t>
            </a:r>
            <a:endParaRPr lang="en-US" dirty="0"/>
          </a:p>
        </p:txBody>
      </p:sp>
      <p:sp>
        <p:nvSpPr>
          <p:cNvPr id="3" name="Content Placeholder 2">
            <a:extLst>
              <a:ext uri="{FF2B5EF4-FFF2-40B4-BE49-F238E27FC236}">
                <a16:creationId xmlns:a16="http://schemas.microsoft.com/office/drawing/2014/main" id="{3A3122AC-1874-4BFE-ACF9-09DBC4923901}"/>
              </a:ext>
            </a:extLst>
          </p:cNvPr>
          <p:cNvSpPr>
            <a:spLocks noGrp="1"/>
          </p:cNvSpPr>
          <p:nvPr>
            <p:ph idx="1"/>
          </p:nvPr>
        </p:nvSpPr>
        <p:spPr/>
        <p:txBody>
          <a:bodyPr>
            <a:normAutofit fontScale="92500" lnSpcReduction="10000"/>
          </a:bodyPr>
          <a:lstStyle/>
          <a:p>
            <a:pPr marL="0" marR="0" indent="0" algn="just">
              <a:spcBef>
                <a:spcPts val="0"/>
              </a:spcBef>
              <a:spcAft>
                <a:spcPts val="0"/>
              </a:spcAft>
              <a:buNone/>
            </a:pPr>
            <a:r>
              <a:rPr lang="lt-LT" dirty="0"/>
              <a:t>4. </a:t>
            </a:r>
            <a:r>
              <a:rPr lang="lt-LT" dirty="0">
                <a:solidFill>
                  <a:srgbClr val="000000"/>
                </a:solidFill>
                <a:latin typeface="Times New Roman" panose="02020603050405020304" pitchFamily="18" charset="0"/>
              </a:rPr>
              <a:t>P</a:t>
            </a:r>
            <a:r>
              <a:rPr lang="lt-LT" b="0" i="0" dirty="0">
                <a:solidFill>
                  <a:srgbClr val="000000"/>
                </a:solidFill>
                <a:effectLst/>
                <a:latin typeface="Times New Roman" panose="02020603050405020304" pitchFamily="18" charset="0"/>
              </a:rPr>
              <a:t>erkant produktą, </a:t>
            </a:r>
            <a:r>
              <a:rPr lang="lt-LT" b="1" i="0" dirty="0">
                <a:solidFill>
                  <a:srgbClr val="000000"/>
                </a:solidFill>
                <a:effectLst/>
                <a:latin typeface="Times New Roman" panose="02020603050405020304" pitchFamily="18" charset="0"/>
              </a:rPr>
              <a:t>kuris nėra įtrauktas į produktų sąrašą</a:t>
            </a:r>
            <a:r>
              <a:rPr lang="lt-LT" b="0" i="0" dirty="0">
                <a:solidFill>
                  <a:srgbClr val="000000"/>
                </a:solidFill>
                <a:effectLst/>
                <a:latin typeface="Times New Roman" panose="02020603050405020304" pitchFamily="18" charset="0"/>
              </a:rPr>
              <a:t>, pirkimo vykdytojas </a:t>
            </a:r>
            <a:r>
              <a:rPr lang="lt-LT" b="1" i="0" dirty="0">
                <a:solidFill>
                  <a:srgbClr val="000000"/>
                </a:solidFill>
                <a:effectLst/>
                <a:latin typeface="Times New Roman" panose="02020603050405020304" pitchFamily="18" charset="0"/>
              </a:rPr>
              <a:t>gali savarankiškai nustatyti </a:t>
            </a:r>
            <a:r>
              <a:rPr lang="lt-LT" b="0" i="0" dirty="0">
                <a:solidFill>
                  <a:srgbClr val="000000"/>
                </a:solidFill>
                <a:effectLst/>
                <a:latin typeface="Times New Roman" panose="02020603050405020304" pitchFamily="18" charset="0"/>
              </a:rPr>
              <a:t>aplinkos apsaugos kriterijus, kurie yra susiję su pirkimo objektu, taikant bent vieną iš žemiau numatytų aplinkosauginių principų viename, keliuose ar visuose produkto gyvavimo ciklo etapuose:</a:t>
            </a:r>
          </a:p>
          <a:p>
            <a:pPr marL="0" marR="0" indent="0" algn="just">
              <a:spcBef>
                <a:spcPts val="0"/>
              </a:spcBef>
              <a:spcAft>
                <a:spcPts val="0"/>
              </a:spcAft>
              <a:buNone/>
            </a:pPr>
            <a:r>
              <a:rPr lang="lt-LT" sz="2400" b="0" i="0" dirty="0">
                <a:solidFill>
                  <a:srgbClr val="000000"/>
                </a:solidFill>
                <a:effectLst/>
                <a:latin typeface="Times New Roman" panose="02020603050405020304" pitchFamily="18" charset="0"/>
              </a:rPr>
              <a:t>4.1. prekei pagaminti ir (ar) tiekti, paslaugai teikti ar darbams atlikti </a:t>
            </a:r>
            <a:r>
              <a:rPr lang="lt-LT" sz="2400" b="0" i="0" dirty="0">
                <a:solidFill>
                  <a:schemeClr val="accent1"/>
                </a:solidFill>
                <a:effectLst/>
                <a:latin typeface="Times New Roman" panose="02020603050405020304" pitchFamily="18" charset="0"/>
              </a:rPr>
              <a:t>sunaudojama mažiau gamtos išteklių</a:t>
            </a:r>
            <a:r>
              <a:rPr lang="lt-LT" sz="2400" b="0" i="0" dirty="0">
                <a:solidFill>
                  <a:srgbClr val="000000"/>
                </a:solidFill>
                <a:effectLst/>
                <a:latin typeface="Times New Roman" panose="02020603050405020304" pitchFamily="18" charset="0"/>
              </a:rPr>
              <a:t> ir (ar) sudėtyje yra pakartotinai panaudotų ir (ar) perdirbtų medžiagų;</a:t>
            </a:r>
          </a:p>
          <a:p>
            <a:pPr marL="0" marR="0" indent="0" algn="just">
              <a:spcBef>
                <a:spcPts val="0"/>
              </a:spcBef>
              <a:spcAft>
                <a:spcPts val="0"/>
              </a:spcAft>
              <a:buNone/>
            </a:pPr>
            <a:r>
              <a:rPr lang="lt-LT" sz="2400" b="0" i="0" dirty="0">
                <a:solidFill>
                  <a:srgbClr val="000000"/>
                </a:solidFill>
                <a:effectLst/>
                <a:latin typeface="Times New Roman" panose="02020603050405020304" pitchFamily="18" charset="0"/>
              </a:rPr>
              <a:t>4.2. prekei pagaminti, tiekti ir (ar) naudoti, paslaugai teikti ar darbams atlikti </a:t>
            </a:r>
            <a:r>
              <a:rPr lang="lt-LT" sz="2400" b="0" i="0" dirty="0">
                <a:solidFill>
                  <a:schemeClr val="accent1"/>
                </a:solidFill>
                <a:effectLst/>
                <a:latin typeface="Times New Roman" panose="02020603050405020304" pitchFamily="18" charset="0"/>
              </a:rPr>
              <a:t>sunaudojama mažiau elektros energijos ir (ar) naudojami atsinaujinantys, ekologiški energijos ištekliai;</a:t>
            </a:r>
          </a:p>
          <a:p>
            <a:pPr marL="0" marR="0" indent="0" algn="just">
              <a:spcBef>
                <a:spcPts val="0"/>
              </a:spcBef>
              <a:spcAft>
                <a:spcPts val="0"/>
              </a:spcAft>
              <a:buNone/>
            </a:pPr>
            <a:r>
              <a:rPr lang="lt-LT" sz="2400" b="0" i="0" dirty="0">
                <a:solidFill>
                  <a:srgbClr val="000000"/>
                </a:solidFill>
                <a:effectLst/>
                <a:latin typeface="Times New Roman" panose="02020603050405020304" pitchFamily="18" charset="0"/>
              </a:rPr>
              <a:t>4.3. prekei pagaminti, paslaugai teikti ar darbams atlikti naudojama mažiau ar visai </a:t>
            </a:r>
            <a:r>
              <a:rPr lang="lt-LT" sz="2400" b="0" i="0" dirty="0">
                <a:solidFill>
                  <a:schemeClr val="accent1"/>
                </a:solidFill>
                <a:effectLst/>
                <a:latin typeface="Times New Roman" panose="02020603050405020304" pitchFamily="18" charset="0"/>
              </a:rPr>
              <a:t>nenaudojama pavojingųjų cheminių medžiagų</a:t>
            </a:r>
            <a:r>
              <a:rPr lang="lt-LT" sz="2400" b="0" i="0" dirty="0">
                <a:solidFill>
                  <a:srgbClr val="000000"/>
                </a:solidFill>
                <a:effectLst/>
                <a:latin typeface="Times New Roman" panose="02020603050405020304" pitchFamily="18" charset="0"/>
              </a:rPr>
              <a:t>, neteršiama aplinka ir nekeliamas pavojus sveikatai;</a:t>
            </a:r>
          </a:p>
          <a:p>
            <a:pPr marL="0" marR="0" indent="0" algn="just">
              <a:spcBef>
                <a:spcPts val="0"/>
              </a:spcBef>
              <a:spcAft>
                <a:spcPts val="0"/>
              </a:spcAft>
              <a:buNone/>
            </a:pPr>
            <a:r>
              <a:rPr lang="lt-LT" sz="2400" b="0" i="0" dirty="0">
                <a:solidFill>
                  <a:srgbClr val="000000"/>
                </a:solidFill>
                <a:effectLst/>
                <a:latin typeface="Times New Roman" panose="02020603050405020304" pitchFamily="18" charset="0"/>
              </a:rPr>
              <a:t>4.4. prekė yra </a:t>
            </a:r>
            <a:r>
              <a:rPr lang="lt-LT" sz="2400" i="0" dirty="0">
                <a:solidFill>
                  <a:schemeClr val="accent1"/>
                </a:solidFill>
                <a:effectLst/>
                <a:latin typeface="Times New Roman" panose="02020603050405020304" pitchFamily="18" charset="0"/>
              </a:rPr>
              <a:t>tvirta, ilgaamžė, funkcionali, ji ar jos sudedamosios dalys tinkamos naudoti daug kartų ir (ar) lengvai pataisomos ir (ar) pakeičiamos</a:t>
            </a:r>
            <a:r>
              <a:rPr lang="lt-LT" sz="2400" i="0" dirty="0">
                <a:solidFill>
                  <a:srgbClr val="000000"/>
                </a:solidFill>
                <a:effectLst/>
                <a:latin typeface="Times New Roman" panose="02020603050405020304" pitchFamily="18" charset="0"/>
              </a:rPr>
              <a:t>;</a:t>
            </a:r>
          </a:p>
          <a:p>
            <a:pPr marL="0" marR="0" indent="0" algn="just">
              <a:spcBef>
                <a:spcPts val="0"/>
              </a:spcBef>
              <a:spcAft>
                <a:spcPts val="0"/>
              </a:spcAft>
              <a:buNone/>
            </a:pPr>
            <a:r>
              <a:rPr lang="lt-LT" sz="2400" b="0" i="0" dirty="0">
                <a:solidFill>
                  <a:srgbClr val="000000"/>
                </a:solidFill>
                <a:effectLst/>
                <a:latin typeface="Times New Roman" panose="02020603050405020304" pitchFamily="18" charset="0"/>
              </a:rPr>
              <a:t>4.5. prekė, virtusi atliekomis, yra tinkama paruošti </a:t>
            </a:r>
            <a:r>
              <a:rPr lang="lt-LT" sz="2400" b="0" i="0" dirty="0">
                <a:solidFill>
                  <a:schemeClr val="accent1"/>
                </a:solidFill>
                <a:effectLst/>
                <a:latin typeface="Times New Roman" panose="02020603050405020304" pitchFamily="18" charset="0"/>
              </a:rPr>
              <a:t>pakartotiniam naudojimui ar perdirbimui.</a:t>
            </a:r>
          </a:p>
          <a:p>
            <a:endParaRPr lang="en-US" dirty="0"/>
          </a:p>
        </p:txBody>
      </p:sp>
      <p:sp>
        <p:nvSpPr>
          <p:cNvPr id="4" name="Slide Number Placeholder 3">
            <a:extLst>
              <a:ext uri="{FF2B5EF4-FFF2-40B4-BE49-F238E27FC236}">
                <a16:creationId xmlns:a16="http://schemas.microsoft.com/office/drawing/2014/main" id="{011BBE2C-34AC-450D-9A2F-07257E238FE2}"/>
              </a:ext>
            </a:extLst>
          </p:cNvPr>
          <p:cNvSpPr>
            <a:spLocks noGrp="1"/>
          </p:cNvSpPr>
          <p:nvPr>
            <p:ph type="sldNum" sz="quarter" idx="12"/>
          </p:nvPr>
        </p:nvSpPr>
        <p:spPr/>
        <p:txBody>
          <a:bodyPr/>
          <a:lstStyle/>
          <a:p>
            <a:fld id="{9CD8D479-8942-46E8-A226-A4E01F7A105C}" type="slidenum">
              <a:rPr lang="en-US" smtClean="0"/>
              <a:t>21</a:t>
            </a:fld>
            <a:endParaRPr lang="en-US"/>
          </a:p>
        </p:txBody>
      </p:sp>
      <p:sp>
        <p:nvSpPr>
          <p:cNvPr id="5" name="Date Placeholder 4">
            <a:extLst>
              <a:ext uri="{FF2B5EF4-FFF2-40B4-BE49-F238E27FC236}">
                <a16:creationId xmlns:a16="http://schemas.microsoft.com/office/drawing/2014/main" id="{AA3681B8-4001-49A3-B7B4-B5CE05F7560C}"/>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4DE548E7-DA9A-41BB-9906-A2D6A61E53AC}"/>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3887379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76986-8484-4B98-8A61-C5ACE8977227}"/>
              </a:ext>
            </a:extLst>
          </p:cNvPr>
          <p:cNvSpPr>
            <a:spLocks noGrp="1"/>
          </p:cNvSpPr>
          <p:nvPr>
            <p:ph type="title"/>
          </p:nvPr>
        </p:nvSpPr>
        <p:spPr>
          <a:xfrm>
            <a:off x="1410026" y="276087"/>
            <a:ext cx="9371949" cy="3002822"/>
          </a:xfrm>
        </p:spPr>
        <p:txBody>
          <a:bodyPr>
            <a:noAutofit/>
          </a:bodyPr>
          <a:lstStyle/>
          <a:p>
            <a:r>
              <a:rPr lang="lt-LT" sz="4400" dirty="0"/>
              <a:t>2022 m. nauji ir atnaujinami Sveikatos srities skyriaus moduliai</a:t>
            </a:r>
            <a:endParaRPr lang="en-US" sz="4400" dirty="0"/>
          </a:p>
        </p:txBody>
      </p:sp>
      <p:sp>
        <p:nvSpPr>
          <p:cNvPr id="3" name="Content Placeholder 2">
            <a:extLst>
              <a:ext uri="{FF2B5EF4-FFF2-40B4-BE49-F238E27FC236}">
                <a16:creationId xmlns:a16="http://schemas.microsoft.com/office/drawing/2014/main" id="{E17FF769-04EC-497E-9287-2D22FA20E952}"/>
              </a:ext>
            </a:extLst>
          </p:cNvPr>
          <p:cNvSpPr>
            <a:spLocks noGrp="1"/>
          </p:cNvSpPr>
          <p:nvPr>
            <p:ph idx="1"/>
          </p:nvPr>
        </p:nvSpPr>
        <p:spPr>
          <a:xfrm>
            <a:off x="1410027" y="794327"/>
            <a:ext cx="9371948" cy="5392356"/>
          </a:xfrm>
        </p:spPr>
        <p:txBody>
          <a:bodyPr/>
          <a:lstStyle/>
          <a:p>
            <a:pPr marL="0" indent="0">
              <a:buNone/>
            </a:pPr>
            <a:r>
              <a:rPr lang="lt-LT" b="1" dirty="0"/>
              <a:t>Prekių ir paslaugų pirkimų grupės vadovė Laima </a:t>
            </a:r>
            <a:r>
              <a:rPr lang="lt-LT" b="1" dirty="0" err="1"/>
              <a:t>Vilemaitė</a:t>
            </a:r>
            <a:endParaRPr lang="en-US" b="1" dirty="0"/>
          </a:p>
        </p:txBody>
      </p:sp>
      <p:sp>
        <p:nvSpPr>
          <p:cNvPr id="4" name="Slide Number Placeholder 3">
            <a:extLst>
              <a:ext uri="{FF2B5EF4-FFF2-40B4-BE49-F238E27FC236}">
                <a16:creationId xmlns:a16="http://schemas.microsoft.com/office/drawing/2014/main" id="{465F7E4D-3EAF-4E92-A1A8-BA0F1394CE0F}"/>
              </a:ext>
            </a:extLst>
          </p:cNvPr>
          <p:cNvSpPr>
            <a:spLocks noGrp="1"/>
          </p:cNvSpPr>
          <p:nvPr>
            <p:ph type="sldNum" sz="quarter" idx="12"/>
          </p:nvPr>
        </p:nvSpPr>
        <p:spPr/>
        <p:txBody>
          <a:bodyPr/>
          <a:lstStyle/>
          <a:p>
            <a:fld id="{9CD8D479-8942-46E8-A226-A4E01F7A105C}" type="slidenum">
              <a:rPr lang="en-US" smtClean="0"/>
              <a:t>22</a:t>
            </a:fld>
            <a:endParaRPr lang="en-US"/>
          </a:p>
        </p:txBody>
      </p:sp>
      <p:sp>
        <p:nvSpPr>
          <p:cNvPr id="5" name="Date Placeholder 4">
            <a:extLst>
              <a:ext uri="{FF2B5EF4-FFF2-40B4-BE49-F238E27FC236}">
                <a16:creationId xmlns:a16="http://schemas.microsoft.com/office/drawing/2014/main" id="{8550FC98-DC52-4FBF-9DAC-1BD8E025BBE0}"/>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55D3F88D-4CD9-44C0-BA31-FF3454AD49D5}"/>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a:t>
            </a:r>
            <a:endParaRPr lang="en-US" dirty="0"/>
          </a:p>
        </p:txBody>
      </p:sp>
    </p:spTree>
    <p:extLst>
      <p:ext uri="{BB962C8B-B14F-4D97-AF65-F5344CB8AC3E}">
        <p14:creationId xmlns:p14="http://schemas.microsoft.com/office/powerpoint/2010/main" val="2354918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1"/>
                </a:solidFill>
                <a:latin typeface="+mn-lt"/>
              </a:rPr>
              <a:t>LRV NUTARIMAS „DĖL ŽALIŲJŲ PIRKIMŲ TIKSLŲ NUSTATYMO IR ĮGYVENDINIMO“</a:t>
            </a:r>
          </a:p>
        </p:txBody>
      </p:sp>
      <p:sp>
        <p:nvSpPr>
          <p:cNvPr id="4" name="Slide Number Placeholder 3"/>
          <p:cNvSpPr>
            <a:spLocks noGrp="1"/>
          </p:cNvSpPr>
          <p:nvPr>
            <p:ph type="sldNum" sz="quarter" idx="12"/>
          </p:nvPr>
        </p:nvSpPr>
        <p:spPr/>
        <p:txBody>
          <a:bodyPr/>
          <a:lstStyle/>
          <a:p>
            <a:fld id="{9CD8D479-8942-46E8-A226-A4E01F7A105C}" type="slidenum">
              <a:rPr lang="en-US" smtClean="0"/>
              <a:t>3</a:t>
            </a:fld>
            <a:endParaRPr lang="en-US"/>
          </a:p>
        </p:txBody>
      </p:sp>
      <p:sp>
        <p:nvSpPr>
          <p:cNvPr id="5" name="Date Placeholder 4"/>
          <p:cNvSpPr>
            <a:spLocks noGrp="1"/>
          </p:cNvSpPr>
          <p:nvPr>
            <p:ph type="dt" sz="half" idx="10"/>
          </p:nvPr>
        </p:nvSpPr>
        <p:spPr/>
        <p:txBody>
          <a:bodyPr/>
          <a:lstStyle/>
          <a:p>
            <a:r>
              <a:rPr lang="lt-LT" dirty="0"/>
              <a:t>2021/12/14</a:t>
            </a:r>
            <a:endParaRPr lang="en-US" dirty="0"/>
          </a:p>
        </p:txBody>
      </p:sp>
      <p:sp>
        <p:nvSpPr>
          <p:cNvPr id="6" name="Footer Placeholder 5"/>
          <p:cNvSpPr>
            <a:spLocks noGrp="1"/>
          </p:cNvSpPr>
          <p:nvPr>
            <p:ph type="ftr" sz="quarter" idx="11"/>
          </p:nvPr>
        </p:nvSpPr>
        <p:spPr/>
        <p:txBody>
          <a:bodyPr/>
          <a:lstStyle/>
          <a:p>
            <a:r>
              <a:rPr lang="lt-LT" dirty="0"/>
              <a:t>Sveikatos srities pirkimų skyrius			    Modulių „žalinimo“ galimybės ir apžvalga 		</a:t>
            </a:r>
            <a:endParaRPr lang="en-US" dirty="0"/>
          </a:p>
        </p:txBody>
      </p:sp>
      <p:sp>
        <p:nvSpPr>
          <p:cNvPr id="8" name="Content Placeholder 7">
            <a:extLst>
              <a:ext uri="{FF2B5EF4-FFF2-40B4-BE49-F238E27FC236}">
                <a16:creationId xmlns:a16="http://schemas.microsoft.com/office/drawing/2014/main" id="{5C577E5D-96E5-4C29-B1C7-0A96B1D227ED}"/>
              </a:ext>
            </a:extLst>
          </p:cNvPr>
          <p:cNvSpPr>
            <a:spLocks noGrp="1"/>
          </p:cNvSpPr>
          <p:nvPr>
            <p:ph idx="1"/>
          </p:nvPr>
        </p:nvSpPr>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2021-07-01 LRV nutarimo pakeitimas nustatė, kad visos PO, atlikdamos visus pirkimus, išskyrus pirkimus, vykdomus žodžiu sudarant pirkimo sutartis, </a:t>
            </a:r>
            <a:r>
              <a:rPr kumimoji="0" lang="lt-LT" sz="2600" b="1" i="0" u="none" strike="noStrike" kern="1200" cap="none" spc="0" normalizeH="0" baseline="0" noProof="0" dirty="0">
                <a:ln>
                  <a:noFill/>
                </a:ln>
                <a:solidFill>
                  <a:schemeClr val="accent1"/>
                </a:solidFill>
                <a:effectLst/>
                <a:uLnTx/>
                <a:uFillTx/>
                <a:latin typeface="Calibri" panose="020F0502020204030204"/>
                <a:ea typeface="+mn-ea"/>
                <a:cs typeface="+mn-cs"/>
              </a:rPr>
              <a:t>turi taikyti žaliųjų pirkimų reikalavimu</a:t>
            </a:r>
            <a:r>
              <a:rPr kumimoji="0" lang="lt-LT" sz="2600" b="0" i="0" u="none" strike="noStrike" kern="1200" cap="none" spc="0" normalizeH="0" baseline="0" noProof="0" dirty="0">
                <a:ln>
                  <a:noFill/>
                </a:ln>
                <a:solidFill>
                  <a:schemeClr val="accent1"/>
                </a:solidFill>
                <a:effectLst/>
                <a:uLnTx/>
                <a:uFillTx/>
                <a:latin typeface="Calibri" panose="020F0502020204030204"/>
                <a:ea typeface="+mn-ea"/>
                <a:cs typeface="+mn-cs"/>
              </a:rPr>
              <a:t>s</a:t>
            </a: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 skaičiuojant pagal vertę nuo visų pirkimų:</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 ne mažiau kaip </a:t>
            </a:r>
            <a:r>
              <a:rPr kumimoji="0" lang="lt-LT" sz="2600" b="1" i="0" u="none" strike="noStrike" kern="1200" cap="none" spc="0" normalizeH="0" baseline="0" noProof="0" dirty="0">
                <a:ln>
                  <a:noFill/>
                </a:ln>
                <a:solidFill>
                  <a:prstClr val="black"/>
                </a:solidFill>
                <a:effectLst/>
                <a:uLnTx/>
                <a:uFillTx/>
                <a:latin typeface="Calibri" panose="020F0502020204030204"/>
                <a:ea typeface="+mn-ea"/>
                <a:cs typeface="+mn-cs"/>
              </a:rPr>
              <a:t>10 procentų </a:t>
            </a: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tokių pirkimų nuo 2021 m. liepos 1 d. iki 2021 metų pabaigos;</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 ne mažiau kaip </a:t>
            </a:r>
            <a:r>
              <a:rPr kumimoji="0" lang="lt-LT" sz="2600" b="1" i="0" u="none" strike="noStrike" kern="1200" cap="none" spc="0" normalizeH="0" baseline="0" noProof="0" dirty="0">
                <a:ln>
                  <a:noFill/>
                </a:ln>
                <a:solidFill>
                  <a:prstClr val="black"/>
                </a:solidFill>
                <a:effectLst/>
                <a:uLnTx/>
                <a:uFillTx/>
                <a:latin typeface="Calibri" panose="020F0502020204030204"/>
                <a:ea typeface="+mn-ea"/>
                <a:cs typeface="+mn-cs"/>
              </a:rPr>
              <a:t>50 procentų </a:t>
            </a: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tokių pirkimų – 2022 metais;</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 ne mažiau kaip </a:t>
            </a:r>
            <a:r>
              <a:rPr kumimoji="0" lang="lt-LT" sz="2600" b="1" i="0" u="none" strike="noStrike" kern="1200" cap="none" spc="0" normalizeH="0" baseline="0" noProof="0" dirty="0">
                <a:ln>
                  <a:noFill/>
                </a:ln>
                <a:solidFill>
                  <a:prstClr val="black"/>
                </a:solidFill>
                <a:effectLst/>
                <a:uLnTx/>
                <a:uFillTx/>
                <a:latin typeface="Calibri" panose="020F0502020204030204"/>
                <a:ea typeface="+mn-ea"/>
                <a:cs typeface="+mn-cs"/>
              </a:rPr>
              <a:t>100 procentų </a:t>
            </a: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tokių pirkimų – kiekvienais metais nuo 2023 metų</a:t>
            </a:r>
            <a:r>
              <a:rPr lang="lt-LT" sz="2600" dirty="0">
                <a:solidFill>
                  <a:prstClr val="black"/>
                </a:solidFill>
                <a:latin typeface="Calibri" panose="020F0502020204030204"/>
              </a:rPr>
              <a:t>;</a:t>
            </a:r>
            <a:endPar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lt-LT" sz="2600" b="0" i="0" u="none" strike="noStrike" kern="1200" cap="none" spc="0" normalizeH="0" baseline="0" noProof="0" dirty="0">
                <a:ln>
                  <a:noFill/>
                </a:ln>
                <a:solidFill>
                  <a:prstClr val="black"/>
                </a:solidFill>
                <a:effectLst/>
                <a:uLnTx/>
                <a:uFillTx/>
                <a:latin typeface="Calibri" panose="020F0502020204030204"/>
                <a:ea typeface="+mn-ea"/>
                <a:cs typeface="+mn-cs"/>
              </a:rPr>
              <a:t> VšĮ CPO LT planuoja iki 2023 metų pasiekti 100 procentų rodiklį -visus pirkimus vykdyti taikant žaliųjų pirkimų reikalavimus;</a:t>
            </a:r>
            <a:endPar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269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5905F-BF55-4415-A117-A32D8C1D70C5}"/>
              </a:ext>
            </a:extLst>
          </p:cNvPr>
          <p:cNvSpPr>
            <a:spLocks noGrp="1"/>
          </p:cNvSpPr>
          <p:nvPr>
            <p:ph type="title"/>
          </p:nvPr>
        </p:nvSpPr>
        <p:spPr/>
        <p:txBody>
          <a:bodyPr>
            <a:normAutofit fontScale="90000"/>
          </a:bodyPr>
          <a:lstStyle/>
          <a:p>
            <a:r>
              <a:rPr kumimoji="0" lang="lt-LT" sz="3600"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2011-06-28 LR APLINKOS MINISTRO ĮSAKYMAS NR. D1-508</a:t>
            </a:r>
            <a:endParaRPr lang="en-US" dirty="0">
              <a:solidFill>
                <a:schemeClr val="accent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7D1C584-0E45-4DA9-A64E-7834356BEE72}"/>
              </a:ext>
            </a:extLst>
          </p:cNvPr>
          <p:cNvSpPr>
            <a:spLocks noGrp="1"/>
          </p:cNvSpPr>
          <p:nvPr>
            <p:ph idx="1"/>
          </p:nvPr>
        </p:nvSpPr>
        <p:spPr/>
        <p:txBody>
          <a:bodyPr/>
          <a:lstStyle/>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AutoNum type="arabicParenR"/>
              <a:tabLst/>
              <a:defRPr/>
            </a:pPr>
            <a:r>
              <a:rPr kumimoji="0" lang="lt-LT" sz="2800" b="1" i="0" u="sng" strike="noStrike" kern="1200" cap="all" spc="0" normalizeH="0" baseline="0" noProof="0" dirty="0">
                <a:ln>
                  <a:noFill/>
                </a:ln>
                <a:solidFill>
                  <a:srgbClr val="000000"/>
                </a:solidFill>
                <a:effectLst/>
                <a:uLnTx/>
                <a:uFillTx/>
                <a:latin typeface="Times New Roman" panose="02020603050405020304" pitchFamily="18" charset="0"/>
                <a:ea typeface="+mn-ea"/>
                <a:cs typeface="+mn-cs"/>
              </a:rPr>
              <a:t>PRODUKTŲ</a:t>
            </a:r>
            <a:r>
              <a:rPr kumimoji="0" lang="lt-LT" sz="2800" b="1" i="0" u="none" strike="noStrike" kern="1200" cap="all" spc="0" normalizeH="0" baseline="0" noProof="0" dirty="0">
                <a:ln>
                  <a:noFill/>
                </a:ln>
                <a:solidFill>
                  <a:srgbClr val="000000"/>
                </a:solidFill>
                <a:effectLst/>
                <a:uLnTx/>
                <a:uFillTx/>
                <a:latin typeface="Times New Roman" panose="02020603050405020304" pitchFamily="18" charset="0"/>
                <a:ea typeface="+mn-ea"/>
                <a:cs typeface="+mn-cs"/>
              </a:rPr>
              <a:t>, KURIŲ VIEŠIESIEMS PIRKIMAMS TAIKYTINI APLINKOS APSAUGOS KRITERIJAI, </a:t>
            </a:r>
            <a:r>
              <a:rPr kumimoji="0" lang="lt-LT" sz="2800" b="1" i="0" u="sng" strike="noStrike" kern="1200" cap="all" spc="0" normalizeH="0" baseline="0" noProof="0" dirty="0">
                <a:ln>
                  <a:noFill/>
                </a:ln>
                <a:solidFill>
                  <a:srgbClr val="000000"/>
                </a:solidFill>
                <a:effectLst/>
                <a:uLnTx/>
                <a:uFillTx/>
                <a:latin typeface="Times New Roman" panose="02020603050405020304" pitchFamily="18" charset="0"/>
                <a:ea typeface="+mn-ea"/>
                <a:cs typeface="+mn-cs"/>
              </a:rPr>
              <a:t>SĄRAŠAS </a:t>
            </a:r>
            <a:r>
              <a:rPr kumimoji="0" lang="lt-LT" sz="2800" b="0" i="0" u="none" strike="noStrike" kern="1200" cap="all" spc="0" normalizeH="0" baseline="0" noProof="0" dirty="0">
                <a:ln>
                  <a:noFill/>
                </a:ln>
                <a:solidFill>
                  <a:srgbClr val="000000"/>
                </a:solidFill>
                <a:effectLst/>
                <a:uLnTx/>
                <a:uFillTx/>
                <a:latin typeface="Times New Roman" panose="02020603050405020304" pitchFamily="18" charset="0"/>
                <a:ea typeface="+mn-ea"/>
                <a:cs typeface="+mn-cs"/>
              </a:rPr>
              <a:t>(PRODUKTAI – PREKĖS, PASLAUGOS, DARBAI)</a:t>
            </a: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AutoNum type="arabicParenR"/>
              <a:tabLst/>
              <a:defRPr/>
            </a:pPr>
            <a:r>
              <a:rPr kumimoji="0" lang="lt-LT" sz="2800" b="1" i="0" u="sng" strike="noStrike" kern="1200" cap="all" spc="0" normalizeH="0" baseline="0" noProof="0" dirty="0">
                <a:ln>
                  <a:noFill/>
                </a:ln>
                <a:solidFill>
                  <a:srgbClr val="000000"/>
                </a:solidFill>
                <a:effectLst/>
                <a:uLnTx/>
                <a:uFillTx/>
                <a:latin typeface="Times New Roman" panose="02020603050405020304" pitchFamily="18" charset="0"/>
                <a:ea typeface="+mn-ea"/>
                <a:cs typeface="+mn-cs"/>
              </a:rPr>
              <a:t>APLINKOS APSAUGOS </a:t>
            </a:r>
            <a:r>
              <a:rPr kumimoji="0" lang="lt-LT" sz="2800" b="1" i="0" u="sng" strike="noStrike" kern="1200" cap="all" spc="0" normalizeH="0" baseline="0" noProof="0" dirty="0" err="1">
                <a:ln>
                  <a:noFill/>
                </a:ln>
                <a:solidFill>
                  <a:srgbClr val="000000"/>
                </a:solidFill>
                <a:effectLst/>
                <a:uLnTx/>
                <a:uFillTx/>
                <a:latin typeface="Times New Roman" panose="02020603050405020304" pitchFamily="18" charset="0"/>
                <a:ea typeface="+mn-ea"/>
                <a:cs typeface="+mn-cs"/>
              </a:rPr>
              <a:t>KRITERIJai</a:t>
            </a:r>
            <a:r>
              <a:rPr kumimoji="0" lang="lt-LT" sz="2800" b="1" i="0" u="none" strike="noStrike" kern="1200" cap="all" spc="0" normalizeH="0" baseline="0" noProof="0" dirty="0">
                <a:ln>
                  <a:noFill/>
                </a:ln>
                <a:solidFill>
                  <a:srgbClr val="000000"/>
                </a:solidFill>
                <a:effectLst/>
                <a:uLnTx/>
                <a:uFillTx/>
                <a:latin typeface="Times New Roman" panose="02020603050405020304" pitchFamily="18" charset="0"/>
                <a:ea typeface="+mn-ea"/>
                <a:cs typeface="+mn-cs"/>
              </a:rPr>
              <a:t>, KURIUOS PERKANČIOSIOS ORGANIZACIJOS TURI TAIKYTI PIRKDAMOS PREKES, PASLAUGAS AR DARBUS</a:t>
            </a:r>
          </a:p>
          <a:p>
            <a:pPr marL="514350" marR="0" lvl="0" indent="-514350" algn="l" defTabSz="914400" rtl="0" eaLnBrk="1" fontAlgn="auto" latinLnBrk="0" hangingPunct="1">
              <a:lnSpc>
                <a:spcPct val="90000"/>
              </a:lnSpc>
              <a:spcBef>
                <a:spcPts val="1000"/>
              </a:spcBef>
              <a:spcAft>
                <a:spcPts val="0"/>
              </a:spcAft>
              <a:buClrTx/>
              <a:buSzTx/>
              <a:buFont typeface="Arial" panose="020B0604020202020204" pitchFamily="34" charset="0"/>
              <a:buAutoNum type="arabicParenR"/>
              <a:tabLst/>
              <a:defRPr/>
            </a:pPr>
            <a:r>
              <a:rPr kumimoji="0" lang="lt-LT" sz="2800" b="1" i="0" u="sng" strike="noStrike" kern="1200" cap="all" spc="0" normalizeH="0" baseline="0" noProof="0" dirty="0">
                <a:ln>
                  <a:noFill/>
                </a:ln>
                <a:solidFill>
                  <a:srgbClr val="000000"/>
                </a:solidFill>
                <a:effectLst/>
                <a:uLnTx/>
                <a:uFillTx/>
                <a:latin typeface="Times New Roman" panose="02020603050405020304" pitchFamily="18" charset="0"/>
                <a:ea typeface="+mn-ea"/>
                <a:cs typeface="+mn-cs"/>
              </a:rPr>
              <a:t>Aplinkos apsaugos kriterijų TAIKYMO TVARKOS APRAŠAS</a:t>
            </a:r>
            <a:endParaRPr kumimoji="0" lang="en-US" sz="2800" b="0" i="0" u="sng"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4" name="Slide Number Placeholder 3">
            <a:extLst>
              <a:ext uri="{FF2B5EF4-FFF2-40B4-BE49-F238E27FC236}">
                <a16:creationId xmlns:a16="http://schemas.microsoft.com/office/drawing/2014/main" id="{98EAC3B1-94AC-4BCB-B91D-081B74864F35}"/>
              </a:ext>
            </a:extLst>
          </p:cNvPr>
          <p:cNvSpPr>
            <a:spLocks noGrp="1"/>
          </p:cNvSpPr>
          <p:nvPr>
            <p:ph type="sldNum" sz="quarter" idx="12"/>
          </p:nvPr>
        </p:nvSpPr>
        <p:spPr/>
        <p:txBody>
          <a:bodyPr/>
          <a:lstStyle/>
          <a:p>
            <a:fld id="{9CD8D479-8942-46E8-A226-A4E01F7A105C}" type="slidenum">
              <a:rPr lang="en-US" smtClean="0"/>
              <a:t>4</a:t>
            </a:fld>
            <a:endParaRPr lang="en-US"/>
          </a:p>
        </p:txBody>
      </p:sp>
      <p:sp>
        <p:nvSpPr>
          <p:cNvPr id="5" name="Date Placeholder 4">
            <a:extLst>
              <a:ext uri="{FF2B5EF4-FFF2-40B4-BE49-F238E27FC236}">
                <a16:creationId xmlns:a16="http://schemas.microsoft.com/office/drawing/2014/main" id="{5502BE57-BEAA-4236-9E25-1D75C4801013}"/>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6966E830-C062-4EC3-BC81-A1EF49FCD43C}"/>
              </a:ext>
            </a:extLst>
          </p:cNvPr>
          <p:cNvSpPr>
            <a:spLocks noGrp="1"/>
          </p:cNvSpPr>
          <p:nvPr>
            <p:ph type="ftr" sz="quarter" idx="11"/>
          </p:nvPr>
        </p:nvSpPr>
        <p:spPr/>
        <p:txBody>
          <a:bodyPr/>
          <a:lstStyle/>
          <a:p>
            <a:r>
              <a:rPr lang="lt-LT" dirty="0"/>
              <a:t>Sveikatos srities pirkimų skyrius				 Modulių „žalinimo“ galimybės ir apžvalga</a:t>
            </a:r>
            <a:endParaRPr lang="en-US" dirty="0"/>
          </a:p>
        </p:txBody>
      </p:sp>
    </p:spTree>
    <p:extLst>
      <p:ext uri="{BB962C8B-B14F-4D97-AF65-F5344CB8AC3E}">
        <p14:creationId xmlns:p14="http://schemas.microsoft.com/office/powerpoint/2010/main" val="1860689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3AC9-76C1-47E1-90D1-42EE7BF35567}"/>
              </a:ext>
            </a:extLst>
          </p:cNvPr>
          <p:cNvSpPr>
            <a:spLocks noGrp="1"/>
          </p:cNvSpPr>
          <p:nvPr>
            <p:ph type="title"/>
          </p:nvPr>
        </p:nvSpPr>
        <p:spPr/>
        <p:txBody>
          <a:bodyPr>
            <a:noAutofit/>
          </a:bodyPr>
          <a:lstStyle/>
          <a:p>
            <a:r>
              <a:rPr lang="lt-LT" sz="2400" b="1" dirty="0">
                <a:solidFill>
                  <a:schemeClr val="accent1"/>
                </a:solidFill>
                <a:latin typeface="+mn-lt"/>
              </a:rPr>
              <a:t>PRODUKTŲ, KURIŲ VIEŠIESIEMS PIRKIMAMS </a:t>
            </a:r>
            <a:br>
              <a:rPr lang="lt-LT" sz="2400" b="1" dirty="0">
                <a:solidFill>
                  <a:schemeClr val="accent1"/>
                </a:solidFill>
                <a:latin typeface="+mn-lt"/>
              </a:rPr>
            </a:br>
            <a:r>
              <a:rPr lang="lt-LT" sz="2400" b="1" dirty="0">
                <a:solidFill>
                  <a:schemeClr val="accent1"/>
                </a:solidFill>
                <a:latin typeface="+mn-lt"/>
              </a:rPr>
              <a:t>TAIKYTINI APLINKOS APSAUGOS KRITERIJAI,</a:t>
            </a:r>
            <a:br>
              <a:rPr lang="lt-LT" sz="2400" dirty="0">
                <a:solidFill>
                  <a:schemeClr val="accent1"/>
                </a:solidFill>
                <a:latin typeface="+mn-lt"/>
              </a:rPr>
            </a:br>
            <a:r>
              <a:rPr lang="lt-LT" sz="2400" b="1" dirty="0">
                <a:solidFill>
                  <a:schemeClr val="accent1"/>
                </a:solidFill>
                <a:latin typeface="+mn-lt"/>
              </a:rPr>
              <a:t>SĄRAŠAS (VISO – 30 PRODUKTŲ</a:t>
            </a:r>
            <a:r>
              <a:rPr lang="en-US" sz="2400" b="1" dirty="0">
                <a:solidFill>
                  <a:schemeClr val="accent1"/>
                </a:solidFill>
                <a:latin typeface="+mn-lt"/>
              </a:rPr>
              <a:t> GRUPI</a:t>
            </a:r>
            <a:r>
              <a:rPr lang="lt-LT" sz="2400" b="1" dirty="0">
                <a:solidFill>
                  <a:schemeClr val="accent1"/>
                </a:solidFill>
                <a:latin typeface="+mn-lt"/>
              </a:rPr>
              <a:t>Ų)</a:t>
            </a:r>
            <a:endParaRPr lang="en-US" sz="2400" dirty="0">
              <a:solidFill>
                <a:schemeClr val="accent1"/>
              </a:solidFill>
            </a:endParaRPr>
          </a:p>
        </p:txBody>
      </p:sp>
      <p:sp>
        <p:nvSpPr>
          <p:cNvPr id="3" name="Content Placeholder 2">
            <a:extLst>
              <a:ext uri="{FF2B5EF4-FFF2-40B4-BE49-F238E27FC236}">
                <a16:creationId xmlns:a16="http://schemas.microsoft.com/office/drawing/2014/main" id="{74FF56B1-BCD0-49BE-91C8-1CC128886870}"/>
              </a:ext>
            </a:extLst>
          </p:cNvPr>
          <p:cNvSpPr>
            <a:spLocks noGrp="1"/>
          </p:cNvSpPr>
          <p:nvPr>
            <p:ph idx="1"/>
          </p:nvPr>
        </p:nvSpPr>
        <p:spPr/>
        <p:txBody>
          <a:bodyPr>
            <a:normAutofit/>
          </a:bodyPr>
          <a:lstStyle/>
          <a:p>
            <a:pPr marL="514350" indent="-514350">
              <a:buFont typeface="+mj-lt"/>
              <a:buAutoNum type="arabicPeriod"/>
            </a:pPr>
            <a:r>
              <a:rPr lang="lt-LT" sz="2800" dirty="0">
                <a:solidFill>
                  <a:schemeClr val="tx2"/>
                </a:solidFill>
              </a:rPr>
              <a:t>Rašymui, spausdinimui, kopijavimui naudojamas popierius, kiti raštinės reikmenys iš popieriaus ir kartono</a:t>
            </a:r>
          </a:p>
          <a:p>
            <a:pPr marL="514350" indent="-514350">
              <a:buFont typeface="+mj-lt"/>
              <a:buAutoNum type="arabicPeriod"/>
            </a:pPr>
            <a:r>
              <a:rPr lang="lt-LT" sz="2800" dirty="0">
                <a:solidFill>
                  <a:schemeClr val="tx2"/>
                </a:solidFill>
              </a:rPr>
              <a:t>Kitos raštinės prekės</a:t>
            </a:r>
          </a:p>
          <a:p>
            <a:pPr marL="514350" indent="-514350">
              <a:buFont typeface="+mj-lt"/>
              <a:buAutoNum type="arabicPeriod"/>
            </a:pPr>
            <a:r>
              <a:rPr lang="lt-LT" sz="2800" dirty="0">
                <a:solidFill>
                  <a:schemeClr val="tx2"/>
                </a:solidFill>
              </a:rPr>
              <a:t>Plonasis popierius</a:t>
            </a:r>
          </a:p>
          <a:p>
            <a:pPr marL="514350" indent="-514350">
              <a:buFont typeface="+mj-lt"/>
              <a:buAutoNum type="arabicPeriod"/>
            </a:pPr>
            <a:r>
              <a:rPr lang="lt-LT" sz="2800" dirty="0">
                <a:solidFill>
                  <a:schemeClr val="tx2"/>
                </a:solidFill>
              </a:rPr>
              <a:t>Gaminiai iš perdirbto plastiko</a:t>
            </a:r>
          </a:p>
          <a:p>
            <a:pPr marL="0" indent="0">
              <a:buNone/>
            </a:pPr>
            <a:r>
              <a:rPr lang="lt-LT" sz="2800" dirty="0">
                <a:solidFill>
                  <a:schemeClr val="tx2"/>
                </a:solidFill>
              </a:rPr>
              <a:t>...</a:t>
            </a:r>
          </a:p>
          <a:p>
            <a:pPr marL="0" indent="0">
              <a:buNone/>
            </a:pPr>
            <a:r>
              <a:rPr lang="lt-LT" sz="2800" dirty="0">
                <a:solidFill>
                  <a:schemeClr val="accent1"/>
                </a:solidFill>
              </a:rPr>
              <a:t>30. </a:t>
            </a:r>
            <a:r>
              <a:rPr lang="lt-LT" sz="2800" b="1" i="0" dirty="0">
                <a:solidFill>
                  <a:schemeClr val="accent1"/>
                </a:solidFill>
                <a:effectLst/>
                <a:cs typeface="Times New Roman" panose="02020603050405020304" pitchFamily="18" charset="0"/>
              </a:rPr>
              <a:t>Medicininė elektros ir elektroninė įranga</a:t>
            </a:r>
            <a:endParaRPr lang="en-US" sz="2800" b="1" dirty="0">
              <a:solidFill>
                <a:schemeClr val="accent1"/>
              </a:solidFill>
            </a:endParaRPr>
          </a:p>
        </p:txBody>
      </p:sp>
      <p:sp>
        <p:nvSpPr>
          <p:cNvPr id="4" name="Slide Number Placeholder 3">
            <a:extLst>
              <a:ext uri="{FF2B5EF4-FFF2-40B4-BE49-F238E27FC236}">
                <a16:creationId xmlns:a16="http://schemas.microsoft.com/office/drawing/2014/main" id="{06168AB7-A119-40AC-B162-D61075E7CC20}"/>
              </a:ext>
            </a:extLst>
          </p:cNvPr>
          <p:cNvSpPr>
            <a:spLocks noGrp="1"/>
          </p:cNvSpPr>
          <p:nvPr>
            <p:ph type="sldNum" sz="quarter" idx="12"/>
          </p:nvPr>
        </p:nvSpPr>
        <p:spPr/>
        <p:txBody>
          <a:bodyPr/>
          <a:lstStyle/>
          <a:p>
            <a:fld id="{9CD8D479-8942-46E8-A226-A4E01F7A105C}" type="slidenum">
              <a:rPr lang="en-US" smtClean="0"/>
              <a:t>5</a:t>
            </a:fld>
            <a:endParaRPr lang="en-US"/>
          </a:p>
        </p:txBody>
      </p:sp>
      <p:sp>
        <p:nvSpPr>
          <p:cNvPr id="5" name="Date Placeholder 4">
            <a:extLst>
              <a:ext uri="{FF2B5EF4-FFF2-40B4-BE49-F238E27FC236}">
                <a16:creationId xmlns:a16="http://schemas.microsoft.com/office/drawing/2014/main" id="{97B28902-A816-44C7-BD52-98D1E54AC75D}"/>
              </a:ext>
            </a:extLst>
          </p:cNvPr>
          <p:cNvSpPr>
            <a:spLocks noGrp="1"/>
          </p:cNvSpPr>
          <p:nvPr>
            <p:ph type="dt" sz="half" idx="10"/>
          </p:nvPr>
        </p:nvSpPr>
        <p:spPr>
          <a:xfrm>
            <a:off x="410402" y="6629400"/>
            <a:ext cx="1000662" cy="228600"/>
          </a:xfrm>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97FBDC05-F059-4F12-8895-B33BD4E41511}"/>
              </a:ext>
            </a:extLst>
          </p:cNvPr>
          <p:cNvSpPr>
            <a:spLocks noGrp="1"/>
          </p:cNvSpPr>
          <p:nvPr>
            <p:ph type="ftr" sz="quarter" idx="11"/>
          </p:nvPr>
        </p:nvSpPr>
        <p:spPr/>
        <p:txBody>
          <a:bodyPr/>
          <a:lstStyle/>
          <a:p>
            <a:r>
              <a:rPr lang="lt-LT" dirty="0"/>
              <a:t>Sveikatos srities pirkimų skyrius					 Modulių „žalinimo“ galimybės ir apžvalga</a:t>
            </a:r>
            <a:endParaRPr lang="en-US" dirty="0"/>
          </a:p>
        </p:txBody>
      </p:sp>
    </p:spTree>
    <p:extLst>
      <p:ext uri="{BB962C8B-B14F-4D97-AF65-F5344CB8AC3E}">
        <p14:creationId xmlns:p14="http://schemas.microsoft.com/office/powerpoint/2010/main" val="959858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938F7-A254-48D8-BA98-E3EDDC44494D}"/>
              </a:ext>
            </a:extLst>
          </p:cNvPr>
          <p:cNvSpPr>
            <a:spLocks noGrp="1"/>
          </p:cNvSpPr>
          <p:nvPr>
            <p:ph type="title"/>
          </p:nvPr>
        </p:nvSpPr>
        <p:spPr/>
        <p:txBody>
          <a:bodyPr>
            <a:normAutofit/>
          </a:bodyPr>
          <a:lstStyle/>
          <a:p>
            <a:r>
              <a:rPr kumimoji="0" lang="lt-LT" sz="3200"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2011-06-28 LR APLINKOS MINISTRO ĮSAKYMAS NR. D1-508</a:t>
            </a:r>
            <a:endParaRPr lang="en-US" dirty="0">
              <a:solidFill>
                <a:schemeClr val="accent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16DC669-212F-45CD-827A-3B20478D012B}"/>
              </a:ext>
            </a:extLst>
          </p:cNvPr>
          <p:cNvSpPr>
            <a:spLocks noGrp="1"/>
          </p:cNvSpPr>
          <p:nvPr>
            <p:ph idx="1"/>
          </p:nvPr>
        </p:nvSpPr>
        <p:spPr/>
        <p:txBody>
          <a:bodyPr/>
          <a:lstStyle/>
          <a:p>
            <a:pPr marL="0" marR="0" indent="0" algn="ctr">
              <a:spcBef>
                <a:spcPts val="0"/>
              </a:spcBef>
              <a:spcAft>
                <a:spcPts val="0"/>
              </a:spcAft>
              <a:buNone/>
            </a:pPr>
            <a:endParaRPr lang="lt-LT" sz="2800" b="1" i="0" dirty="0">
              <a:solidFill>
                <a:srgbClr val="000000"/>
              </a:solidFill>
              <a:effectLst/>
              <a:latin typeface="Times New Roman" panose="02020603050405020304" pitchFamily="18" charset="0"/>
            </a:endParaRPr>
          </a:p>
          <a:p>
            <a:pPr marL="0" marR="0" indent="0" algn="ctr">
              <a:spcBef>
                <a:spcPts val="0"/>
              </a:spcBef>
              <a:spcAft>
                <a:spcPts val="0"/>
              </a:spcAft>
              <a:buNone/>
            </a:pPr>
            <a:r>
              <a:rPr lang="lt-LT" sz="2800" b="1" i="0" dirty="0">
                <a:solidFill>
                  <a:schemeClr val="accent1"/>
                </a:solidFill>
                <a:effectLst/>
                <a:latin typeface="Times New Roman" panose="02020603050405020304" pitchFamily="18" charset="0"/>
              </a:rPr>
              <a:t>XXX SKYRIUS</a:t>
            </a:r>
            <a:endParaRPr lang="lt-LT" sz="2800" b="0" i="0" dirty="0">
              <a:solidFill>
                <a:schemeClr val="accent1"/>
              </a:solidFill>
              <a:effectLst/>
              <a:latin typeface="Times New Roman" panose="02020603050405020304" pitchFamily="18" charset="0"/>
            </a:endParaRPr>
          </a:p>
          <a:p>
            <a:pPr marL="0" marR="0" indent="0" algn="ctr">
              <a:spcBef>
                <a:spcPts val="0"/>
              </a:spcBef>
              <a:spcAft>
                <a:spcPts val="0"/>
              </a:spcAft>
              <a:buNone/>
            </a:pPr>
            <a:r>
              <a:rPr lang="lt-LT" sz="2800" b="1" i="0" dirty="0">
                <a:solidFill>
                  <a:schemeClr val="accent1"/>
                </a:solidFill>
                <a:effectLst/>
                <a:latin typeface="Times New Roman" panose="02020603050405020304" pitchFamily="18" charset="0"/>
              </a:rPr>
              <a:t>MEDICININĖ ELEKTROS IR ELEKTRONINĖ ĮRANGA</a:t>
            </a:r>
            <a:endParaRPr lang="lt-LT" sz="2800" b="0" i="0" dirty="0">
              <a:solidFill>
                <a:schemeClr val="accent1"/>
              </a:solidFill>
              <a:effectLst/>
              <a:latin typeface="Times New Roman" panose="02020603050405020304" pitchFamily="18" charset="0"/>
            </a:endParaRPr>
          </a:p>
          <a:p>
            <a:pPr marL="0" indent="0">
              <a:buNone/>
            </a:pPr>
            <a:endParaRPr lang="lt-LT" sz="2800" b="1" dirty="0">
              <a:solidFill>
                <a:schemeClr val="tx2"/>
              </a:solidFill>
            </a:endParaRPr>
          </a:p>
          <a:p>
            <a:pPr marL="0" indent="0">
              <a:buNone/>
            </a:pPr>
            <a:r>
              <a:rPr lang="lt-LT" sz="2800" b="1" i="0" dirty="0">
                <a:solidFill>
                  <a:srgbClr val="000000"/>
                </a:solidFill>
                <a:effectLst/>
                <a:latin typeface="Times New Roman" panose="02020603050405020304" pitchFamily="18" charset="0"/>
              </a:rPr>
              <a:t>67.1. minimalūs </a:t>
            </a:r>
            <a:r>
              <a:rPr lang="lt-LT" sz="2800" b="0" i="0" dirty="0">
                <a:solidFill>
                  <a:srgbClr val="000000"/>
                </a:solidFill>
                <a:effectLst/>
                <a:latin typeface="Times New Roman" panose="02020603050405020304" pitchFamily="18" charset="0"/>
              </a:rPr>
              <a:t>aplinkos apsaugos kriterijai</a:t>
            </a:r>
          </a:p>
          <a:p>
            <a:pPr marL="0" indent="0">
              <a:buNone/>
            </a:pPr>
            <a:endParaRPr lang="en-US" sz="2800" b="1" dirty="0">
              <a:solidFill>
                <a:schemeClr val="tx2"/>
              </a:solidFill>
            </a:endParaRPr>
          </a:p>
          <a:p>
            <a:pPr marL="0" indent="0">
              <a:buNone/>
            </a:pPr>
            <a:r>
              <a:rPr lang="lt-LT" sz="2800" b="1" i="0" dirty="0">
                <a:solidFill>
                  <a:srgbClr val="000000"/>
                </a:solidFill>
                <a:effectLst/>
                <a:latin typeface="Times New Roman" panose="02020603050405020304" pitchFamily="18" charset="0"/>
              </a:rPr>
              <a:t>67.2. išplėstiniai </a:t>
            </a:r>
            <a:r>
              <a:rPr lang="lt-LT" sz="2800" b="0" i="0" dirty="0">
                <a:solidFill>
                  <a:srgbClr val="000000"/>
                </a:solidFill>
                <a:effectLst/>
                <a:latin typeface="Times New Roman" panose="02020603050405020304" pitchFamily="18" charset="0"/>
              </a:rPr>
              <a:t>aplinkos apsaugos kriterijai</a:t>
            </a:r>
            <a:endParaRPr lang="en-US" sz="2800" dirty="0"/>
          </a:p>
        </p:txBody>
      </p:sp>
      <p:sp>
        <p:nvSpPr>
          <p:cNvPr id="4" name="Slide Number Placeholder 3">
            <a:extLst>
              <a:ext uri="{FF2B5EF4-FFF2-40B4-BE49-F238E27FC236}">
                <a16:creationId xmlns:a16="http://schemas.microsoft.com/office/drawing/2014/main" id="{CCB972B8-4449-4504-B1DA-947220311E9F}"/>
              </a:ext>
            </a:extLst>
          </p:cNvPr>
          <p:cNvSpPr>
            <a:spLocks noGrp="1"/>
          </p:cNvSpPr>
          <p:nvPr>
            <p:ph type="sldNum" sz="quarter" idx="12"/>
          </p:nvPr>
        </p:nvSpPr>
        <p:spPr/>
        <p:txBody>
          <a:bodyPr/>
          <a:lstStyle/>
          <a:p>
            <a:fld id="{9CD8D479-8942-46E8-A226-A4E01F7A105C}" type="slidenum">
              <a:rPr lang="en-US" smtClean="0"/>
              <a:t>6</a:t>
            </a:fld>
            <a:endParaRPr lang="en-US"/>
          </a:p>
        </p:txBody>
      </p:sp>
      <p:sp>
        <p:nvSpPr>
          <p:cNvPr id="5" name="Date Placeholder 4">
            <a:extLst>
              <a:ext uri="{FF2B5EF4-FFF2-40B4-BE49-F238E27FC236}">
                <a16:creationId xmlns:a16="http://schemas.microsoft.com/office/drawing/2014/main" id="{FE8A238E-530E-44E0-B29C-E6FF391BEAEB}"/>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56E2010A-7257-4816-9095-CD17B66DE017}"/>
              </a:ext>
            </a:extLst>
          </p:cNvPr>
          <p:cNvSpPr>
            <a:spLocks noGrp="1"/>
          </p:cNvSpPr>
          <p:nvPr>
            <p:ph type="ftr" sz="quarter" idx="11"/>
          </p:nvPr>
        </p:nvSpPr>
        <p:spPr/>
        <p:txBody>
          <a:bodyPr/>
          <a:lstStyle/>
          <a:p>
            <a:r>
              <a:rPr lang="lt-LT" dirty="0"/>
              <a:t>Sveikatos srities pirkimų skyrius					 Modulių „žalinimo“ galimybės ir apžvalga</a:t>
            </a:r>
            <a:endParaRPr lang="en-US" dirty="0"/>
          </a:p>
        </p:txBody>
      </p:sp>
    </p:spTree>
    <p:extLst>
      <p:ext uri="{BB962C8B-B14F-4D97-AF65-F5344CB8AC3E}">
        <p14:creationId xmlns:p14="http://schemas.microsoft.com/office/powerpoint/2010/main" val="407825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C3C6C-7FBB-4B1B-8EE2-EC1C5CB90832}"/>
              </a:ext>
            </a:extLst>
          </p:cNvPr>
          <p:cNvSpPr>
            <a:spLocks noGrp="1"/>
          </p:cNvSpPr>
          <p:nvPr>
            <p:ph type="title"/>
          </p:nvPr>
        </p:nvSpPr>
        <p:spPr/>
        <p:txBody>
          <a:bodyPr>
            <a:normAutofit fontScale="90000"/>
          </a:bodyPr>
          <a:lstStyle/>
          <a:p>
            <a:r>
              <a:rPr kumimoji="0" lang="lt-LT" sz="3600"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2011-06-28 LR APLINKOS MINISTRO ĮSAKYMAS NR. D1-508</a:t>
            </a:r>
            <a:endParaRPr lang="en-US" dirty="0">
              <a:solidFill>
                <a:schemeClr val="accent1"/>
              </a:solidFill>
            </a:endParaRPr>
          </a:p>
        </p:txBody>
      </p:sp>
      <p:sp>
        <p:nvSpPr>
          <p:cNvPr id="3" name="Content Placeholder 2">
            <a:extLst>
              <a:ext uri="{FF2B5EF4-FFF2-40B4-BE49-F238E27FC236}">
                <a16:creationId xmlns:a16="http://schemas.microsoft.com/office/drawing/2014/main" id="{F77D8CAD-6015-48DC-A09E-F650B1F17BC7}"/>
              </a:ext>
            </a:extLst>
          </p:cNvPr>
          <p:cNvSpPr>
            <a:spLocks noGrp="1"/>
          </p:cNvSpPr>
          <p:nvPr>
            <p:ph idx="1"/>
          </p:nvPr>
        </p:nvSpPr>
        <p:spPr>
          <a:xfrm>
            <a:off x="1410027" y="1967345"/>
            <a:ext cx="9371948" cy="4219338"/>
          </a:xfrm>
        </p:spPr>
        <p:txBody>
          <a:bodyPr/>
          <a:lstStyle/>
          <a:p>
            <a:pPr marL="0" indent="0" algn="ctr">
              <a:buNone/>
            </a:pPr>
            <a:endParaRPr lang="lt-LT" b="1" i="0" cap="all" dirty="0">
              <a:solidFill>
                <a:srgbClr val="000000"/>
              </a:solidFill>
              <a:effectLst/>
              <a:latin typeface="Times New Roman" panose="02020603050405020304" pitchFamily="18" charset="0"/>
            </a:endParaRPr>
          </a:p>
          <a:p>
            <a:pPr marR="0" algn="just">
              <a:spcBef>
                <a:spcPts val="0"/>
              </a:spcBef>
              <a:spcAft>
                <a:spcPts val="0"/>
              </a:spcAft>
            </a:pPr>
            <a:r>
              <a:rPr lang="lt-LT" sz="2400" b="1" i="0" dirty="0">
                <a:solidFill>
                  <a:srgbClr val="000000"/>
                </a:solidFill>
                <a:effectLst/>
                <a:latin typeface="Times New Roman" panose="02020603050405020304" pitchFamily="18" charset="0"/>
              </a:rPr>
              <a:t>minimalūs aplinkos apsaugos kriterijai</a:t>
            </a:r>
            <a:r>
              <a:rPr lang="lt-LT" sz="2400" b="0" i="0" dirty="0">
                <a:solidFill>
                  <a:srgbClr val="000000"/>
                </a:solidFill>
                <a:effectLst/>
                <a:latin typeface="Times New Roman" panose="02020603050405020304" pitchFamily="18" charset="0"/>
              </a:rPr>
              <a:t> – </a:t>
            </a:r>
            <a:r>
              <a:rPr lang="lt-LT" sz="2400" b="1" i="0" u="sng" dirty="0">
                <a:solidFill>
                  <a:srgbClr val="000000"/>
                </a:solidFill>
                <a:effectLst/>
                <a:latin typeface="Times New Roman" panose="02020603050405020304" pitchFamily="18" charset="0"/>
              </a:rPr>
              <a:t>privalomai</a:t>
            </a:r>
            <a:r>
              <a:rPr lang="lt-LT" sz="2400" b="1" i="0" dirty="0">
                <a:solidFill>
                  <a:srgbClr val="000000"/>
                </a:solidFill>
                <a:effectLst/>
                <a:latin typeface="Times New Roman" panose="02020603050405020304" pitchFamily="18" charset="0"/>
              </a:rPr>
              <a:t> taikomi </a:t>
            </a:r>
            <a:r>
              <a:rPr lang="lt-LT" sz="2400" b="0" i="0" dirty="0">
                <a:solidFill>
                  <a:srgbClr val="000000"/>
                </a:solidFill>
                <a:effectLst/>
                <a:latin typeface="Times New Roman" panose="02020603050405020304" pitchFamily="18" charset="0"/>
              </a:rPr>
              <a:t>aplinkos apsaugos kriterijai, patvirtinti LR Aplinkos ministro įsakymu, atsižvelgiant į pagrindinius prekių, paslaugų ar darbų poveikio aplinkai veiksnius;</a:t>
            </a:r>
          </a:p>
          <a:p>
            <a:pPr marR="0" algn="just">
              <a:spcBef>
                <a:spcPts val="0"/>
              </a:spcBef>
              <a:spcAft>
                <a:spcPts val="0"/>
              </a:spcAft>
            </a:pPr>
            <a:endParaRPr kumimoji="0" lang="lt-LT" sz="2400" u="none" strike="noStrike" kern="1200" cap="none" spc="0" normalizeH="0" baseline="0" noProof="0" dirty="0">
              <a:ln>
                <a:noFill/>
              </a:ln>
              <a:solidFill>
                <a:srgbClr val="000000"/>
              </a:solidFill>
              <a:uLnTx/>
              <a:uFillTx/>
              <a:latin typeface="Times New Roman" panose="02020603050405020304" pitchFamily="18" charset="0"/>
              <a:ea typeface="+mn-ea"/>
              <a:cs typeface="+mn-cs"/>
            </a:endParaRPr>
          </a:p>
          <a:p>
            <a:pPr marR="0" algn="just">
              <a:spcBef>
                <a:spcPts val="0"/>
              </a:spcBef>
              <a:spcAft>
                <a:spcPts val="0"/>
              </a:spcAft>
            </a:pPr>
            <a:r>
              <a:rPr kumimoji="0" lang="lt-LT"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išplėstiniai aplinkos apsaugos kriterijai</a:t>
            </a:r>
            <a:r>
              <a:rPr kumimoji="0" lang="lt-LT"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 </a:t>
            </a:r>
            <a:r>
              <a:rPr kumimoji="0" lang="lt-LT" sz="2400" b="1" i="0" u="sng"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pasirinktinai</a:t>
            </a:r>
            <a:r>
              <a:rPr kumimoji="0" lang="lt-LT"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taikomi </a:t>
            </a:r>
            <a:r>
              <a:rPr kumimoji="0" lang="lt-LT"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aukštesnio lygio aplinkos apsaugos kriterijai, patvirtinti LR Aplinkos ministro įsakymu, atsižvelgiant į papildomus prekių, paslaugų ar darbų poveikio aplinkai veiksnius;</a:t>
            </a:r>
          </a:p>
          <a:p>
            <a:endParaRPr lang="en-US" dirty="0"/>
          </a:p>
        </p:txBody>
      </p:sp>
      <p:sp>
        <p:nvSpPr>
          <p:cNvPr id="4" name="Slide Number Placeholder 3">
            <a:extLst>
              <a:ext uri="{FF2B5EF4-FFF2-40B4-BE49-F238E27FC236}">
                <a16:creationId xmlns:a16="http://schemas.microsoft.com/office/drawing/2014/main" id="{E9C5D50F-033C-4E8C-A075-1D022AFBCB9F}"/>
              </a:ext>
            </a:extLst>
          </p:cNvPr>
          <p:cNvSpPr>
            <a:spLocks noGrp="1"/>
          </p:cNvSpPr>
          <p:nvPr>
            <p:ph type="sldNum" sz="quarter" idx="12"/>
          </p:nvPr>
        </p:nvSpPr>
        <p:spPr/>
        <p:txBody>
          <a:bodyPr/>
          <a:lstStyle/>
          <a:p>
            <a:fld id="{9CD8D479-8942-46E8-A226-A4E01F7A105C}" type="slidenum">
              <a:rPr lang="en-US" smtClean="0"/>
              <a:t>7</a:t>
            </a:fld>
            <a:endParaRPr lang="en-US"/>
          </a:p>
        </p:txBody>
      </p:sp>
      <p:sp>
        <p:nvSpPr>
          <p:cNvPr id="5" name="Date Placeholder 4">
            <a:extLst>
              <a:ext uri="{FF2B5EF4-FFF2-40B4-BE49-F238E27FC236}">
                <a16:creationId xmlns:a16="http://schemas.microsoft.com/office/drawing/2014/main" id="{8E86E9D1-F249-4F85-8815-BC78E83DD5A3}"/>
              </a:ext>
            </a:extLst>
          </p:cNvPr>
          <p:cNvSpPr>
            <a:spLocks noGrp="1"/>
          </p:cNvSpPr>
          <p:nvPr>
            <p:ph type="dt" sz="half" idx="10"/>
          </p:nvPr>
        </p:nvSpPr>
        <p:spPr/>
        <p:txBody>
          <a:bodyPr/>
          <a:lstStyle/>
          <a:p>
            <a:r>
              <a:rPr lang="lt-LT" dirty="0"/>
              <a:t>2021/12/14</a:t>
            </a:r>
          </a:p>
        </p:txBody>
      </p:sp>
      <p:sp>
        <p:nvSpPr>
          <p:cNvPr id="6" name="Footer Placeholder 5">
            <a:extLst>
              <a:ext uri="{FF2B5EF4-FFF2-40B4-BE49-F238E27FC236}">
                <a16:creationId xmlns:a16="http://schemas.microsoft.com/office/drawing/2014/main" id="{12A1DB85-ECEE-4887-996C-BC46B5D26F6D}"/>
              </a:ext>
            </a:extLst>
          </p:cNvPr>
          <p:cNvSpPr>
            <a:spLocks noGrp="1"/>
          </p:cNvSpPr>
          <p:nvPr>
            <p:ph type="ftr" sz="quarter" idx="11"/>
          </p:nvPr>
        </p:nvSpPr>
        <p:spPr/>
        <p:txBody>
          <a:bodyPr/>
          <a:lstStyle/>
          <a:p>
            <a:endParaRPr lang="lt-LT" dirty="0"/>
          </a:p>
          <a:p>
            <a:r>
              <a:rPr lang="lt-LT" dirty="0"/>
              <a:t>Sveikatos srities pirkimų skyrius					 Modulių „žalinimo“ galimybės ir apžvalga</a:t>
            </a:r>
            <a:endParaRPr lang="en-US" dirty="0"/>
          </a:p>
          <a:p>
            <a:endParaRPr lang="en-US" dirty="0"/>
          </a:p>
        </p:txBody>
      </p:sp>
    </p:spTree>
    <p:extLst>
      <p:ext uri="{BB962C8B-B14F-4D97-AF65-F5344CB8AC3E}">
        <p14:creationId xmlns:p14="http://schemas.microsoft.com/office/powerpoint/2010/main" val="2242322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F931D-DB26-4646-AAD7-E11334652BEA}"/>
              </a:ext>
            </a:extLst>
          </p:cNvPr>
          <p:cNvSpPr>
            <a:spLocks noGrp="1"/>
          </p:cNvSpPr>
          <p:nvPr>
            <p:ph type="title"/>
          </p:nvPr>
        </p:nvSpPr>
        <p:spPr/>
        <p:txBody>
          <a:bodyPr/>
          <a:lstStyle/>
          <a:p>
            <a:r>
              <a:rPr kumimoji="0" lang="lt-LT" sz="3200"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2011-06-28 LR APLINKOS MINISTRO ĮSAKYMAS NR. D1-508</a:t>
            </a:r>
            <a:endParaRPr lang="en-US" dirty="0">
              <a:solidFill>
                <a:schemeClr val="accent1"/>
              </a:solidFill>
            </a:endParaRPr>
          </a:p>
        </p:txBody>
      </p:sp>
      <p:sp>
        <p:nvSpPr>
          <p:cNvPr id="3" name="Content Placeholder 2">
            <a:extLst>
              <a:ext uri="{FF2B5EF4-FFF2-40B4-BE49-F238E27FC236}">
                <a16:creationId xmlns:a16="http://schemas.microsoft.com/office/drawing/2014/main" id="{4ACFB34D-E287-4175-9BE6-CD73B088C72A}"/>
              </a:ext>
            </a:extLst>
          </p:cNvPr>
          <p:cNvSpPr>
            <a:spLocks noGrp="1"/>
          </p:cNvSpPr>
          <p:nvPr>
            <p:ph idx="1"/>
          </p:nvPr>
        </p:nvSpPr>
        <p:spPr/>
        <p:txBody>
          <a:bodyPr/>
          <a:lstStyle/>
          <a:p>
            <a:pPr marL="0" marR="0" indent="0" algn="ctr">
              <a:spcBef>
                <a:spcPts val="0"/>
              </a:spcBef>
              <a:spcAft>
                <a:spcPts val="0"/>
              </a:spcAft>
              <a:buNone/>
            </a:pPr>
            <a:r>
              <a:rPr lang="lt-LT" sz="2400" b="1" i="0" dirty="0">
                <a:solidFill>
                  <a:schemeClr val="accent1"/>
                </a:solidFill>
                <a:effectLst/>
                <a:cs typeface="Times New Roman" panose="02020603050405020304" pitchFamily="18" charset="0"/>
              </a:rPr>
              <a:t>Medicininė elektros ir elektroninė įranga</a:t>
            </a:r>
            <a:endParaRPr lang="lt-LT" b="1" i="0" dirty="0">
              <a:solidFill>
                <a:srgbClr val="000000"/>
              </a:solidFill>
              <a:effectLst/>
              <a:latin typeface="Times New Roman" panose="02020603050405020304" pitchFamily="18" charset="0"/>
            </a:endParaRPr>
          </a:p>
          <a:p>
            <a:pPr marL="0" marR="0" indent="0" algn="l">
              <a:spcBef>
                <a:spcPts val="0"/>
              </a:spcBef>
              <a:spcAft>
                <a:spcPts val="0"/>
              </a:spcAft>
              <a:buNone/>
            </a:pPr>
            <a:endParaRPr lang="lt-LT" b="1" i="0" dirty="0">
              <a:solidFill>
                <a:srgbClr val="000000"/>
              </a:solidFill>
              <a:effectLst/>
              <a:latin typeface="Times New Roman" panose="02020603050405020304" pitchFamily="18" charset="0"/>
            </a:endParaRPr>
          </a:p>
          <a:p>
            <a:pPr marL="0" marR="0" indent="0" algn="l">
              <a:spcBef>
                <a:spcPts val="0"/>
              </a:spcBef>
              <a:spcAft>
                <a:spcPts val="0"/>
              </a:spcAft>
              <a:buNone/>
            </a:pPr>
            <a:r>
              <a:rPr lang="lt-LT" b="1" i="0" dirty="0">
                <a:solidFill>
                  <a:srgbClr val="000000"/>
                </a:solidFill>
                <a:effectLst/>
                <a:latin typeface="Times New Roman" panose="02020603050405020304" pitchFamily="18" charset="0"/>
              </a:rPr>
              <a:t>67.1. minimalūs </a:t>
            </a:r>
            <a:r>
              <a:rPr lang="lt-LT" b="0" i="0" dirty="0">
                <a:solidFill>
                  <a:srgbClr val="000000"/>
                </a:solidFill>
                <a:effectLst/>
                <a:latin typeface="Times New Roman" panose="02020603050405020304" pitchFamily="18" charset="0"/>
              </a:rPr>
              <a:t>aplinkos apsaugos kriterijai:</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67.1.1. tiekėjas turi taikyti cheminių medžiagų valdymo sistemą, kuri apima specialius išteklius, reikiamas praktines žinias, dokumentais pagrįstą praktiką ir reikalavimus, kad būtų žinoma, ar gaminyje (-</a:t>
            </a:r>
            <a:r>
              <a:rPr lang="lt-LT" sz="1800" b="0" i="0" dirty="0" err="1">
                <a:solidFill>
                  <a:srgbClr val="000000"/>
                </a:solidFill>
                <a:effectLst/>
                <a:latin typeface="Times New Roman" panose="02020603050405020304" pitchFamily="18" charset="0"/>
              </a:rPr>
              <a:t>iuose</a:t>
            </a:r>
            <a:r>
              <a:rPr lang="lt-LT" sz="1800" b="0" i="0" dirty="0">
                <a:solidFill>
                  <a:srgbClr val="000000"/>
                </a:solidFill>
                <a:effectLst/>
                <a:latin typeface="Times New Roman" panose="02020603050405020304" pitchFamily="18" charset="0"/>
              </a:rPr>
              <a:t>) yra cheminių medžiagų, įtrauktų į REACH reglamento 57 straipsnyje nurodytų labai didelį susirūpinimą dėl savo poveikio žmonių sveikatai ir aplinkai keliančių cheminių medžiagų (</a:t>
            </a:r>
            <a:r>
              <a:rPr lang="lt-LT" sz="1800" b="0" i="1" dirty="0">
                <a:solidFill>
                  <a:srgbClr val="000000"/>
                </a:solidFill>
                <a:effectLst/>
                <a:latin typeface="Times New Roman" panose="02020603050405020304" pitchFamily="18" charset="0"/>
              </a:rPr>
              <a:t>angl.</a:t>
            </a:r>
            <a:r>
              <a:rPr lang="lt-LT" sz="1800" b="0" i="0" dirty="0">
                <a:solidFill>
                  <a:srgbClr val="000000"/>
                </a:solidFill>
                <a:effectLst/>
                <a:latin typeface="Times New Roman" panose="02020603050405020304" pitchFamily="18" charset="0"/>
              </a:rPr>
              <a:t> </a:t>
            </a:r>
            <a:r>
              <a:rPr lang="lt-LT" sz="1800" b="0" i="1" dirty="0">
                <a:solidFill>
                  <a:srgbClr val="000000"/>
                </a:solidFill>
                <a:effectLst/>
                <a:latin typeface="Times New Roman" panose="02020603050405020304" pitchFamily="18" charset="0"/>
              </a:rPr>
              <a:t>SVHC</a:t>
            </a:r>
            <a:r>
              <a:rPr lang="lt-LT" sz="1800" b="0" i="0" dirty="0">
                <a:solidFill>
                  <a:srgbClr val="000000"/>
                </a:solidFill>
                <a:effectLst/>
                <a:latin typeface="Times New Roman" panose="02020603050405020304" pitchFamily="18" charset="0"/>
              </a:rPr>
              <a:t>) sąrašą (įskaitant galimus šio sąrašo papildymus);</a:t>
            </a:r>
          </a:p>
          <a:p>
            <a:pPr marL="0" marR="0" indent="0" algn="just">
              <a:spcBef>
                <a:spcPts val="0"/>
              </a:spcBef>
              <a:spcAft>
                <a:spcPts val="0"/>
              </a:spcAft>
              <a:buNone/>
            </a:pPr>
            <a:r>
              <a:rPr lang="lt-LT" sz="1800" b="0" i="1" dirty="0">
                <a:solidFill>
                  <a:srgbClr val="000000"/>
                </a:solidFill>
                <a:effectLst/>
                <a:latin typeface="Times New Roman" panose="02020603050405020304" pitchFamily="18" charset="0"/>
              </a:rPr>
              <a:t>Atitiktį reikalavimams įrodantys dokumentai: tiekėjo deklaracija arba kiti lygiaverčiai įrodymai;</a:t>
            </a:r>
          </a:p>
          <a:p>
            <a:pPr marL="0" marR="0" indent="0" algn="just">
              <a:spcBef>
                <a:spcPts val="0"/>
              </a:spcBef>
              <a:spcAft>
                <a:spcPts val="0"/>
              </a:spcAft>
              <a:buNone/>
            </a:pPr>
            <a:endParaRPr lang="lt-LT" sz="1800" dirty="0">
              <a:solidFill>
                <a:srgbClr val="000000"/>
              </a:solidFill>
              <a:latin typeface="Times New Roman" panose="02020603050405020304" pitchFamily="18" charset="0"/>
            </a:endParaRP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67.1.2. tiekėjas turi pateikti eksploatavimo vadovą, kuriame išdėstyti reikalavimai, kaip pasiekti maksimalų medicinos įrenginio aplinkosauginį veiksmingumą, nemažinant įrenginio klinikinio veiksmingumo;</a:t>
            </a:r>
          </a:p>
          <a:p>
            <a:pPr marL="0" marR="0" indent="0" algn="just">
              <a:spcBef>
                <a:spcPts val="0"/>
              </a:spcBef>
              <a:spcAft>
                <a:spcPts val="0"/>
              </a:spcAft>
              <a:buNone/>
            </a:pPr>
            <a:r>
              <a:rPr lang="lt-LT" sz="1800" b="0" i="1" dirty="0">
                <a:solidFill>
                  <a:srgbClr val="000000"/>
                </a:solidFill>
                <a:effectLst/>
                <a:latin typeface="Times New Roman" panose="02020603050405020304" pitchFamily="18" charset="0"/>
              </a:rPr>
              <a:t>Atitiktį reikalavimams įrodantys dokumentai: eksploatavimo vadovas arba kiti lygiaverčiai įrodymai;</a:t>
            </a:r>
          </a:p>
          <a:p>
            <a:pPr marL="0" marR="0" indent="0" algn="just">
              <a:spcBef>
                <a:spcPts val="0"/>
              </a:spcBef>
              <a:spcAft>
                <a:spcPts val="0"/>
              </a:spcAft>
              <a:buNone/>
            </a:pPr>
            <a:endParaRPr lang="lt-LT" sz="1800" dirty="0">
              <a:solidFill>
                <a:srgbClr val="000000"/>
              </a:solidFill>
              <a:latin typeface="Times New Roman" panose="02020603050405020304" pitchFamily="18" charset="0"/>
            </a:endParaRP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583E4B5-32EA-4394-80CF-22820B8AA0B0}"/>
              </a:ext>
            </a:extLst>
          </p:cNvPr>
          <p:cNvSpPr>
            <a:spLocks noGrp="1"/>
          </p:cNvSpPr>
          <p:nvPr>
            <p:ph type="sldNum" sz="quarter" idx="12"/>
          </p:nvPr>
        </p:nvSpPr>
        <p:spPr/>
        <p:txBody>
          <a:bodyPr/>
          <a:lstStyle/>
          <a:p>
            <a:fld id="{9CD8D479-8942-46E8-A226-A4E01F7A105C}" type="slidenum">
              <a:rPr lang="en-US" smtClean="0"/>
              <a:t>8</a:t>
            </a:fld>
            <a:endParaRPr lang="en-US"/>
          </a:p>
        </p:txBody>
      </p:sp>
      <p:sp>
        <p:nvSpPr>
          <p:cNvPr id="5" name="Date Placeholder 4">
            <a:extLst>
              <a:ext uri="{FF2B5EF4-FFF2-40B4-BE49-F238E27FC236}">
                <a16:creationId xmlns:a16="http://schemas.microsoft.com/office/drawing/2014/main" id="{36A8298E-08D9-4200-82F8-6FB6FD54E4C8}"/>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65C3A34A-4795-4521-90DB-D57FD3054DFB}"/>
              </a:ext>
            </a:extLst>
          </p:cNvPr>
          <p:cNvSpPr>
            <a:spLocks noGrp="1"/>
          </p:cNvSpPr>
          <p:nvPr>
            <p:ph type="ftr" sz="quarter" idx="11"/>
          </p:nvPr>
        </p:nvSpPr>
        <p:spPr/>
        <p:txBody>
          <a:bodyPr/>
          <a:lstStyle/>
          <a:p>
            <a:r>
              <a:rPr lang="lt-LT" dirty="0"/>
              <a:t>Sveikatos srities pirkimų skyrius					 Modulių „žalinimo“ galimybės ir apžvalga</a:t>
            </a:r>
            <a:endParaRPr lang="en-US" dirty="0"/>
          </a:p>
        </p:txBody>
      </p:sp>
    </p:spTree>
    <p:extLst>
      <p:ext uri="{BB962C8B-B14F-4D97-AF65-F5344CB8AC3E}">
        <p14:creationId xmlns:p14="http://schemas.microsoft.com/office/powerpoint/2010/main" val="1085016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7CBED-9FDF-4E40-A3E4-6C9F46E00035}"/>
              </a:ext>
            </a:extLst>
          </p:cNvPr>
          <p:cNvSpPr>
            <a:spLocks noGrp="1"/>
          </p:cNvSpPr>
          <p:nvPr>
            <p:ph type="title"/>
          </p:nvPr>
        </p:nvSpPr>
        <p:spPr/>
        <p:txBody>
          <a:bodyPr>
            <a:normAutofit fontScale="90000"/>
          </a:bodyPr>
          <a:lstStyle/>
          <a:p>
            <a:r>
              <a:rPr kumimoji="0" lang="lt-LT" sz="3600"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2011-06-28 LR APLINKOS MINISTRO ĮSAKYMAS NR. D1-508</a:t>
            </a:r>
            <a:endParaRPr lang="en-US" dirty="0">
              <a:solidFill>
                <a:schemeClr val="accent1"/>
              </a:solidFill>
            </a:endParaRPr>
          </a:p>
        </p:txBody>
      </p:sp>
      <p:sp>
        <p:nvSpPr>
          <p:cNvPr id="3" name="Content Placeholder 2">
            <a:extLst>
              <a:ext uri="{FF2B5EF4-FFF2-40B4-BE49-F238E27FC236}">
                <a16:creationId xmlns:a16="http://schemas.microsoft.com/office/drawing/2014/main" id="{4C551CA2-635E-447A-9112-E5D2BA2F7F67}"/>
              </a:ext>
            </a:extLst>
          </p:cNvPr>
          <p:cNvSpPr>
            <a:spLocks noGrp="1"/>
          </p:cNvSpPr>
          <p:nvPr>
            <p:ph idx="1"/>
          </p:nvPr>
        </p:nvSpPr>
        <p:spPr/>
        <p:txBody>
          <a:bodyPr>
            <a:normAutofit fontScale="92500" lnSpcReduction="10000"/>
          </a:bodyPr>
          <a:lstStyle/>
          <a:p>
            <a:pPr marL="0" indent="0" algn="ctr">
              <a:buNone/>
            </a:pPr>
            <a:r>
              <a:rPr lang="lt-LT" sz="2400" b="1" i="0" dirty="0">
                <a:solidFill>
                  <a:schemeClr val="accent1"/>
                </a:solidFill>
                <a:effectLst/>
                <a:cs typeface="Times New Roman" panose="02020603050405020304" pitchFamily="18" charset="0"/>
              </a:rPr>
              <a:t>Medicininė elektros ir elektroninė įranga</a:t>
            </a:r>
            <a:endParaRPr lang="lt-LT" b="1" i="0" dirty="0">
              <a:solidFill>
                <a:srgbClr val="000000"/>
              </a:solidFill>
              <a:effectLst/>
              <a:latin typeface="Times New Roman" panose="02020603050405020304" pitchFamily="18" charset="0"/>
            </a:endParaRPr>
          </a:p>
          <a:p>
            <a:pPr marL="0" indent="0">
              <a:buNone/>
            </a:pPr>
            <a:r>
              <a:rPr lang="lt-LT" b="1" i="0" dirty="0">
                <a:solidFill>
                  <a:srgbClr val="000000"/>
                </a:solidFill>
                <a:effectLst/>
                <a:latin typeface="Times New Roman" panose="02020603050405020304" pitchFamily="18" charset="0"/>
              </a:rPr>
              <a:t>67.1. minimalūs </a:t>
            </a:r>
            <a:r>
              <a:rPr lang="lt-LT" b="0" i="0" dirty="0">
                <a:solidFill>
                  <a:srgbClr val="000000"/>
                </a:solidFill>
                <a:effectLst/>
                <a:latin typeface="Times New Roman" panose="02020603050405020304" pitchFamily="18" charset="0"/>
              </a:rPr>
              <a:t>aplinkos apsaugos kriterijai:</a:t>
            </a:r>
          </a:p>
          <a:p>
            <a:pPr marL="0" indent="0">
              <a:buNone/>
            </a:pPr>
            <a:endParaRPr lang="lt-LT"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67.1.3. tiekėjas turi užtikrinti, kad per garantinį įrangos naudojimo laikotarpį ir bent 5 metus po garantinio laikotarpio būtų galima įsigyti originalių arba joms lygiaverčių atsarginių dalių.</a:t>
            </a:r>
          </a:p>
          <a:p>
            <a:pPr marL="0" marR="0" indent="0" algn="just">
              <a:spcBef>
                <a:spcPts val="0"/>
              </a:spcBef>
              <a:spcAft>
                <a:spcPts val="0"/>
              </a:spcAft>
              <a:buNone/>
            </a:pPr>
            <a:r>
              <a:rPr lang="lt-LT" sz="1800" b="0" i="1" dirty="0">
                <a:solidFill>
                  <a:srgbClr val="000000"/>
                </a:solidFill>
                <a:effectLst/>
                <a:latin typeface="Times New Roman" panose="02020603050405020304" pitchFamily="18" charset="0"/>
              </a:rPr>
              <a:t>Atitiktį reikalavimams įrodantys dokumentai:</a:t>
            </a:r>
            <a:r>
              <a:rPr lang="lt-LT" sz="1800" b="0" i="0" dirty="0">
                <a:solidFill>
                  <a:srgbClr val="000000"/>
                </a:solidFill>
                <a:effectLst/>
                <a:latin typeface="Times New Roman" panose="02020603050405020304" pitchFamily="18" charset="0"/>
              </a:rPr>
              <a:t> </a:t>
            </a:r>
            <a:r>
              <a:rPr lang="lt-LT" sz="1800" b="0" i="1" dirty="0">
                <a:solidFill>
                  <a:srgbClr val="000000"/>
                </a:solidFill>
                <a:effectLst/>
                <a:latin typeface="Times New Roman" panose="02020603050405020304" pitchFamily="18" charset="0"/>
              </a:rPr>
              <a:t>tiekėjo deklaracija arba kiti lygiaverčiai įrodymai;</a:t>
            </a:r>
          </a:p>
          <a:p>
            <a:pPr marL="0" marR="0" indent="540385" algn="just">
              <a:spcBef>
                <a:spcPts val="0"/>
              </a:spcBef>
              <a:spcAft>
                <a:spcPts val="0"/>
              </a:spcAft>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67.1.4. </a:t>
            </a:r>
            <a:r>
              <a:rPr lang="lt-LT" sz="1800" b="0" i="0" baseline="30000" dirty="0">
                <a:solidFill>
                  <a:srgbClr val="000000"/>
                </a:solidFill>
                <a:effectLst/>
                <a:latin typeface="Times New Roman" panose="02020603050405020304" pitchFamily="18" charset="0"/>
                <a:hlinkClick r:id="rId2"/>
              </a:rPr>
              <a:t>[243]</a:t>
            </a:r>
            <a:r>
              <a:rPr lang="lt-LT" sz="1800" b="0" i="0" dirty="0">
                <a:solidFill>
                  <a:srgbClr val="000000"/>
                </a:solidFill>
                <a:effectLst/>
                <a:latin typeface="Times New Roman" panose="02020603050405020304" pitchFamily="18" charset="0"/>
              </a:rPr>
              <a:t>tiekėjas turi įsipareigoti parengti mokymus, kuriuose būtų aptarti elektros energijos vartojimo efektyvumo didinimo aspektai (vartojimo parametrų reguliavimas ir tikslinimas, ir kt.).</a:t>
            </a:r>
          </a:p>
          <a:p>
            <a:pPr marL="0" marR="0" indent="0" algn="just">
              <a:spcBef>
                <a:spcPts val="0"/>
              </a:spcBef>
              <a:spcAft>
                <a:spcPts val="0"/>
              </a:spcAft>
              <a:buNone/>
            </a:pPr>
            <a:r>
              <a:rPr lang="lt-LT" sz="1800" b="0" i="1" dirty="0">
                <a:solidFill>
                  <a:srgbClr val="000000"/>
                </a:solidFill>
                <a:effectLst/>
                <a:latin typeface="Times New Roman" panose="02020603050405020304" pitchFamily="18" charset="0"/>
              </a:rPr>
              <a:t>Atitiktį reikalavimams įrodantys dokumentai:</a:t>
            </a:r>
            <a:r>
              <a:rPr lang="lt-LT" sz="1800" b="0" i="0" dirty="0">
                <a:solidFill>
                  <a:srgbClr val="000000"/>
                </a:solidFill>
                <a:effectLst/>
                <a:latin typeface="Times New Roman" panose="02020603050405020304" pitchFamily="18" charset="0"/>
              </a:rPr>
              <a:t> </a:t>
            </a:r>
            <a:r>
              <a:rPr lang="lt-LT" sz="1800" b="0" i="1" dirty="0">
                <a:solidFill>
                  <a:srgbClr val="000000"/>
                </a:solidFill>
                <a:effectLst/>
                <a:latin typeface="Times New Roman" panose="02020603050405020304" pitchFamily="18" charset="0"/>
              </a:rPr>
              <a:t>aprašas apie ketinamus rengti mokymus arba kiti lygiaverčiai įrodymai;</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67.1.5. įranga turi būti montuojama taip, kad būtų pasiektas kuo didesnis vartojimo efektyvumas: tiekėjas turi pateikti naudotojo poreikių vertinimą, pasiūlyti geriausius įrangos energijos vartojimo parametrus. Jei taikoma, tiekėjas, atlikdamas techninę įrangos priežiūrą, pakartotinai turi tikslinti ir pasiūlyti geriausius įrangos energijos vartojimo parametrus.</a:t>
            </a:r>
          </a:p>
          <a:p>
            <a:pPr marL="0" marR="0" indent="0" algn="just">
              <a:spcBef>
                <a:spcPts val="0"/>
              </a:spcBef>
              <a:spcAft>
                <a:spcPts val="0"/>
              </a:spcAft>
              <a:buNone/>
            </a:pPr>
            <a:r>
              <a:rPr lang="lt-LT" sz="1800" b="0" i="1" dirty="0">
                <a:solidFill>
                  <a:srgbClr val="000000"/>
                </a:solidFill>
                <a:effectLst/>
                <a:latin typeface="Times New Roman" panose="02020603050405020304" pitchFamily="18" charset="0"/>
              </a:rPr>
              <a:t>Atitiktį reikalavimams įrodantys dokumentai: montavimo procedūros ir profilaktinės techninės priežiūros procedūros aprašas (jei taikoma) arba kiti lygiaverčiai įrodymai;</a:t>
            </a:r>
          </a:p>
          <a:p>
            <a:pPr marL="0" indent="0">
              <a:buNone/>
            </a:pPr>
            <a:endParaRPr lang="lt-LT" b="0" i="0" dirty="0">
              <a:solidFill>
                <a:srgbClr val="000000"/>
              </a:solidFill>
              <a:effectLst/>
              <a:latin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00C41104-1E0B-4EC7-81C1-53D5F878CF6A}"/>
              </a:ext>
            </a:extLst>
          </p:cNvPr>
          <p:cNvSpPr>
            <a:spLocks noGrp="1"/>
          </p:cNvSpPr>
          <p:nvPr>
            <p:ph type="sldNum" sz="quarter" idx="12"/>
          </p:nvPr>
        </p:nvSpPr>
        <p:spPr/>
        <p:txBody>
          <a:bodyPr/>
          <a:lstStyle/>
          <a:p>
            <a:fld id="{9CD8D479-8942-46E8-A226-A4E01F7A105C}" type="slidenum">
              <a:rPr lang="en-US" smtClean="0"/>
              <a:t>9</a:t>
            </a:fld>
            <a:endParaRPr lang="en-US"/>
          </a:p>
        </p:txBody>
      </p:sp>
      <p:sp>
        <p:nvSpPr>
          <p:cNvPr id="5" name="Date Placeholder 4">
            <a:extLst>
              <a:ext uri="{FF2B5EF4-FFF2-40B4-BE49-F238E27FC236}">
                <a16:creationId xmlns:a16="http://schemas.microsoft.com/office/drawing/2014/main" id="{CA9912AA-9200-483D-8C5D-53191301BC58}"/>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914FFD67-C349-47A6-9284-89C48A4564D8}"/>
              </a:ext>
            </a:extLst>
          </p:cNvPr>
          <p:cNvSpPr>
            <a:spLocks noGrp="1"/>
          </p:cNvSpPr>
          <p:nvPr>
            <p:ph type="ftr" sz="quarter" idx="11"/>
          </p:nvPr>
        </p:nvSpPr>
        <p:spPr/>
        <p:txBody>
          <a:bodyPr/>
          <a:lstStyle/>
          <a:p>
            <a:r>
              <a:rPr kumimoji="0" lang="lt-LT" sz="1100" b="0" i="0" u="none" strike="noStrike" kern="1200" cap="none" spc="0" normalizeH="0" baseline="0" noProof="0" dirty="0">
                <a:ln>
                  <a:noFill/>
                </a:ln>
                <a:solidFill>
                  <a:srgbClr val="8BAA00">
                    <a:lumMod val="50000"/>
                  </a:srgbClr>
                </a:solidFill>
                <a:effectLst/>
                <a:uLnTx/>
                <a:uFillTx/>
                <a:latin typeface="Corbel" panose="020B0503020204020204"/>
                <a:ea typeface="+mn-ea"/>
                <a:cs typeface="+mn-cs"/>
              </a:rPr>
              <a:t>Sveikatos srities pirkimų skyrius </a:t>
            </a:r>
            <a:endParaRPr lang="en-US" dirty="0"/>
          </a:p>
          <a:p>
            <a:endParaRPr lang="en-US" dirty="0"/>
          </a:p>
        </p:txBody>
      </p:sp>
    </p:spTree>
    <p:extLst>
      <p:ext uri="{BB962C8B-B14F-4D97-AF65-F5344CB8AC3E}">
        <p14:creationId xmlns:p14="http://schemas.microsoft.com/office/powerpoint/2010/main" val="196247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ture ecology education photo presentation.potx" id="{C2041BFC-79DD-469A-9C9C-CE3A45FF64F3}" vid="{F6D325B2-35D9-40C5-B4CD-C0A8483D5659}"/>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Nature ecology education photo presentation</Template>
  <TotalTime>416</TotalTime>
  <Words>2367</Words>
  <Application>Microsoft Office PowerPoint</Application>
  <PresentationFormat>Widescreen</PresentationFormat>
  <Paragraphs>259</Paragraphs>
  <Slides>22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Corbel</vt:lpstr>
      <vt:lpstr>Times New Roman</vt:lpstr>
      <vt:lpstr>Wingdings</vt:lpstr>
      <vt:lpstr>Ecology 16x9</vt:lpstr>
      <vt:lpstr>Sveikatos srities pirkimų skyrius</vt:lpstr>
      <vt:lpstr>      Kas yra „žaliasis“ viešasis pirkimas ir kokia jo nauda?</vt:lpstr>
      <vt:lpstr>LRV NUTARIMAS „DĖL ŽALIŲJŲ PIRKIMŲ TIKSLŲ NUSTATYMO IR ĮGYVENDINIMO“</vt:lpstr>
      <vt:lpstr>2011-06-28 LR APLINKOS MINISTRO ĮSAKYMAS NR. D1-508</vt:lpstr>
      <vt:lpstr>PRODUKTŲ, KURIŲ VIEŠIESIEMS PIRKIMAMS  TAIKYTINI APLINKOS APSAUGOS KRITERIJAI, SĄRAŠAS (VISO – 30 PRODUKTŲ GRUPIŲ)</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2011-06-28 LR APLINKOS MINISTRO ĮSAKYMAS NR. D1-508</vt:lpstr>
      <vt:lpstr>APLINKOS APSAUGOS KRITERIJŲ TAIKYMO TVARKA</vt:lpstr>
      <vt:lpstr>APLINKOS APSAUGOS KRITERIJŲ TAIKYMO TVARKA</vt:lpstr>
      <vt:lpstr>APLINKOS APSAUGOS KRITERIJŲ TAIKYMO TVARKA</vt:lpstr>
      <vt:lpstr>APLINKOS APSAUGOS KRITERIJŲ TAIKYMO TVARKA</vt:lpstr>
      <vt:lpstr>2022 m. nauji ir atnaujinami Sveikatos srities skyriaus moduliai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Sveikatos srities pirkimų skyrius</dc:title>
  <dc:creator>Dovilė Aleksandravičienė</dc:creator>
  <cp:lastModifiedBy>Dovilė Aleksandravičienė</cp:lastModifiedBy>
  <cp:revision>20</cp:revision>
  <dcterms:created xsi:type="dcterms:W3CDTF">2021-12-12T17:49:45Z</dcterms:created>
  <dcterms:modified xsi:type="dcterms:W3CDTF">2021-12-14T11:47:43Z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