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98" r:id="rId2"/>
  </p:sldMasterIdLst>
  <p:notesMasterIdLst>
    <p:notesMasterId r:id="rId15"/>
  </p:notesMasterIdLst>
  <p:handoutMasterIdLst>
    <p:handoutMasterId r:id="rId16"/>
  </p:handoutMasterIdLst>
  <p:sldIdLst>
    <p:sldId id="256" r:id="rId3"/>
    <p:sldId id="545" r:id="rId4"/>
    <p:sldId id="543" r:id="rId5"/>
    <p:sldId id="547" r:id="rId6"/>
    <p:sldId id="538" r:id="rId7"/>
    <p:sldId id="541" r:id="rId8"/>
    <p:sldId id="546" r:id="rId9"/>
    <p:sldId id="548" r:id="rId10"/>
    <p:sldId id="550" r:id="rId11"/>
    <p:sldId id="551" r:id="rId12"/>
    <p:sldId id="552" r:id="rId13"/>
    <p:sldId id="549" r:id="rId14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402409C-EC3C-4AE5-BA57-7D8206D2D774}">
          <p14:sldIdLst>
            <p14:sldId id="256"/>
            <p14:sldId id="545"/>
            <p14:sldId id="543"/>
            <p14:sldId id="547"/>
            <p14:sldId id="538"/>
            <p14:sldId id="541"/>
            <p14:sldId id="546"/>
            <p14:sldId id="548"/>
            <p14:sldId id="550"/>
            <p14:sldId id="551"/>
            <p14:sldId id="552"/>
            <p14:sldId id="54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šra Krasnickaitė" initials="AK" lastIdx="14" clrIdx="0">
    <p:extLst>
      <p:ext uri="{19B8F6BF-5375-455C-9EA6-DF929625EA0E}">
        <p15:presenceInfo xmlns:p15="http://schemas.microsoft.com/office/powerpoint/2012/main" userId="S::A.Krasnickaite@cpo.lt::4c14d87a-9a47-477a-aa0c-81f97fe54f95" providerId="AD"/>
      </p:ext>
    </p:extLst>
  </p:cmAuthor>
  <p:cmAuthor id="2" name="Dainius" initials="DN" lastIdx="3" clrIdx="1">
    <p:extLst>
      <p:ext uri="{19B8F6BF-5375-455C-9EA6-DF929625EA0E}">
        <p15:presenceInfo xmlns:p15="http://schemas.microsoft.com/office/powerpoint/2012/main" userId="2fd39e88d2e82b2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757"/>
    <a:srgbClr val="FC6E04"/>
    <a:srgbClr val="FF8086"/>
    <a:srgbClr val="EB6771"/>
    <a:srgbClr val="FD7F85"/>
    <a:srgbClr val="77CEEF"/>
    <a:srgbClr val="D1E7F6"/>
    <a:srgbClr val="FFFF99"/>
    <a:srgbClr val="99FF99"/>
    <a:srgbClr val="0482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3589E8-8AD7-4DCD-9442-D8D26138A0A2}" v="907" dt="2021-11-28T12:26:56.9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1" autoAdjust="0"/>
    <p:restoredTop sz="95226" autoAdjust="0"/>
  </p:normalViewPr>
  <p:slideViewPr>
    <p:cSldViewPr snapToGrid="0">
      <p:cViewPr varScale="1">
        <p:scale>
          <a:sx n="79" d="100"/>
          <a:sy n="79" d="100"/>
        </p:scale>
        <p:origin x="802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885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1" y="4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E299B-B49F-492A-B050-32BE3D13A480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8772381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1" y="8772381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A68C8-6FBE-4410-989D-5EE12FF12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8301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37840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1" y="3"/>
            <a:ext cx="3037840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A41D0-9421-44EA-A2D4-835C236B42D8}" type="datetimeFigureOut">
              <a:rPr lang="lt-LT" smtClean="0"/>
              <a:pPr/>
              <a:t>2021-12-13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54113"/>
            <a:ext cx="55403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2" y="4444862"/>
            <a:ext cx="5608320" cy="363670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7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1" y="877267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42BF6C-E9E9-4625-B8F0-D99CB28F8478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70437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1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77860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3708" y="284671"/>
            <a:ext cx="1955707" cy="117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727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37308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5472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" y="0"/>
            <a:ext cx="1363404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363419" y="0"/>
            <a:ext cx="7372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1392" y="1791730"/>
            <a:ext cx="9521448" cy="4197589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43" y="58995"/>
            <a:ext cx="1225570" cy="73738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07988" y="1544638"/>
            <a:ext cx="890587" cy="4559300"/>
          </a:xfrm>
        </p:spPr>
        <p:txBody>
          <a:bodyPr vert="vert270">
            <a:noAutofit/>
          </a:bodyPr>
          <a:lstStyle>
            <a:lvl1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1771392" y="219075"/>
            <a:ext cx="952144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54819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56104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33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110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5155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536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857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758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36710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9439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1215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3952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5026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324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48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1726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54062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7993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48125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10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5742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10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5134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57640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937669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1920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96" r:id="rId12"/>
    <p:sldLayoutId id="2147483697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8691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6979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85267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03555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543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po.lt/" TargetMode="Externa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DF5E2-3270-42BC-B6EC-A2DD4C0B4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0066" y="2203315"/>
            <a:ext cx="9982985" cy="122568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Aplinkosauginiai kriterijai </a:t>
            </a:r>
            <a:br>
              <a:rPr lang="lt-LT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PASLAUG</a:t>
            </a:r>
            <a:r>
              <a:rPr lang="lt-LT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Ų pirkimuose</a:t>
            </a:r>
            <a:endParaRPr lang="lt-LT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286543-AC3C-4FDF-BEF8-F02A800095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5481" y="5729590"/>
            <a:ext cx="10058400" cy="505839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200" cap="none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Viešoji įstaiga CPO LT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200" cap="none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2021-12-14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B3868DE1-7846-4DA3-8116-DB506B53127E}"/>
              </a:ext>
            </a:extLst>
          </p:cNvPr>
          <p:cNvSpPr txBox="1">
            <a:spLocks/>
          </p:cNvSpPr>
          <p:nvPr/>
        </p:nvSpPr>
        <p:spPr>
          <a:xfrm>
            <a:off x="1159047" y="4559028"/>
            <a:ext cx="5086110" cy="9273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600" b="1" cap="none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Indrė Kreivėnaitė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600" cap="none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Biuro ir veiklos aptarnavimo srities pirkimų skyriaus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600" cap="none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Paslaugų pirkimų grupės vadovė</a:t>
            </a:r>
          </a:p>
        </p:txBody>
      </p:sp>
    </p:spTree>
    <p:extLst>
      <p:ext uri="{BB962C8B-B14F-4D97-AF65-F5344CB8AC3E}">
        <p14:creationId xmlns:p14="http://schemas.microsoft.com/office/powerpoint/2010/main" val="2069886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>
            <a:extLst>
              <a:ext uri="{FF2B5EF4-FFF2-40B4-BE49-F238E27FC236}">
                <a16:creationId xmlns:a16="http://schemas.microsoft.com/office/drawing/2014/main" id="{107E061E-2C22-4115-ACB3-847DACB37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1392" y="2062264"/>
            <a:ext cx="9521448" cy="4041674"/>
          </a:xfrm>
        </p:spPr>
        <p:txBody>
          <a:bodyPr/>
          <a:lstStyle/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Maitinimo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paslaugos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en-US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lang="en-US" sz="24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Ugdymo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lt-LT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įstaigoms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lang="lt-LT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Globos namams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lang="lt-LT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Gydymo įstaigoms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r>
              <a:rPr lang="lt-LT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Pagal galimybes – AM nustatyti minimalūs aplinkosaugos kriterijai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9D535387-5A08-45F2-8976-72911EB3CA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avadinimas 3">
            <a:extLst>
              <a:ext uri="{FF2B5EF4-FFF2-40B4-BE49-F238E27FC236}">
                <a16:creationId xmlns:a16="http://schemas.microsoft.com/office/drawing/2014/main" id="{82A6B55D-EFB6-4768-9F1A-B3E25D60D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392" y="355263"/>
            <a:ext cx="9521448" cy="1055810"/>
          </a:xfrm>
        </p:spPr>
        <p:txBody>
          <a:bodyPr>
            <a:normAutofit/>
          </a:bodyPr>
          <a:lstStyle/>
          <a:p>
            <a:pPr algn="just"/>
            <a:r>
              <a:rPr kumimoji="0" lang="en-US" sz="3000" b="1" i="0" u="none" strike="noStrike" kern="1200" cap="none" spc="-5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Nauji</a:t>
            </a:r>
            <a:r>
              <a:rPr kumimoji="0" lang="en-US" sz="30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-5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moduliai</a:t>
            </a:r>
            <a:r>
              <a:rPr kumimoji="0" lang="lt-LT" sz="30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CPO </a:t>
            </a:r>
            <a:r>
              <a:rPr kumimoji="0" lang="lt-LT" sz="3000" b="1" i="0" u="none" strike="noStrike" kern="1200" cap="none" spc="-5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kataloge 2022 m.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74572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>
            <a:extLst>
              <a:ext uri="{FF2B5EF4-FFF2-40B4-BE49-F238E27FC236}">
                <a16:creationId xmlns:a16="http://schemas.microsoft.com/office/drawing/2014/main" id="{107E061E-2C22-4115-ACB3-847DACB37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1392" y="1721796"/>
            <a:ext cx="9521448" cy="4382142"/>
          </a:xfrm>
        </p:spPr>
        <p:txBody>
          <a:bodyPr/>
          <a:lstStyle/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endParaRPr lang="lt-LT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lang="lt-LT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Paskelbtas „žalinimo“ planas </a:t>
            </a:r>
          </a:p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endParaRPr lang="lt-LT" sz="26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lang="lt-LT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Numatomos rinkos konsultacijos CVP IS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6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lang="lt-LT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Visa naujausia informacija – </a:t>
            </a:r>
            <a:r>
              <a:rPr lang="lt-LT" sz="2600" dirty="0">
                <a:solidFill>
                  <a:prstClr val="black">
                    <a:lumMod val="75000"/>
                    <a:lumOff val="25000"/>
                  </a:prstClr>
                </a:solidFill>
                <a:hlinkClick r:id="rId2"/>
              </a:rPr>
              <a:t>www.cpo.lt</a:t>
            </a:r>
            <a:endParaRPr lang="lt-LT" sz="26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9D535387-5A08-45F2-8976-72911EB3CA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avadinimas 3">
            <a:extLst>
              <a:ext uri="{FF2B5EF4-FFF2-40B4-BE49-F238E27FC236}">
                <a16:creationId xmlns:a16="http://schemas.microsoft.com/office/drawing/2014/main" id="{82A6B55D-EFB6-4768-9F1A-B3E25D60D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392" y="355263"/>
            <a:ext cx="9521448" cy="1055810"/>
          </a:xfrm>
        </p:spPr>
        <p:txBody>
          <a:bodyPr>
            <a:normAutofit/>
          </a:bodyPr>
          <a:lstStyle/>
          <a:p>
            <a:pPr algn="just"/>
            <a:r>
              <a:rPr kumimoji="0" lang="lt-LT" sz="32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Informacijos sklaida ir bendradarbiavimas su rinka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57754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-up of green leaves in nature">
            <a:extLst>
              <a:ext uri="{FF2B5EF4-FFF2-40B4-BE49-F238E27FC236}">
                <a16:creationId xmlns:a16="http://schemas.microsoft.com/office/drawing/2014/main" id="{FBAA70AA-B617-437B-B932-C16FF90156E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111" y="612843"/>
            <a:ext cx="10281980" cy="5573947"/>
          </a:xfrm>
          <a:prstGeom prst="rect">
            <a:avLst/>
          </a:prstGeom>
        </p:spPr>
      </p:pic>
      <p:sp>
        <p:nvSpPr>
          <p:cNvPr id="2" name="Turinio vietos rezervavimo ženklas 1">
            <a:extLst>
              <a:ext uri="{FF2B5EF4-FFF2-40B4-BE49-F238E27FC236}">
                <a16:creationId xmlns:a16="http://schemas.microsoft.com/office/drawing/2014/main" id="{107E061E-2C22-4115-ACB3-847DACB37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9758" y="2001838"/>
            <a:ext cx="9521448" cy="644085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r>
              <a:rPr lang="lt-LT" sz="3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AČIŪ UŽ DĖMESĮ</a:t>
            </a:r>
            <a:r>
              <a:rPr lang="en-US" sz="3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!</a:t>
            </a:r>
            <a:endParaRPr lang="lt-LT" sz="36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36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233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>
            <a:extLst>
              <a:ext uri="{FF2B5EF4-FFF2-40B4-BE49-F238E27FC236}">
                <a16:creationId xmlns:a16="http://schemas.microsoft.com/office/drawing/2014/main" id="{107E061E-2C22-4115-ACB3-847DACB37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1392" y="1430020"/>
            <a:ext cx="9521448" cy="4559300"/>
          </a:xfr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kumimoji="0" lang="lt-LT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8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r>
              <a:rPr lang="lt-LT" sz="2800" dirty="0">
                <a:solidFill>
                  <a:prstClr val="black"/>
                </a:solidFill>
              </a:rPr>
              <a:t>Privaloma taikyti (nuo visų viešųjų pirkimų vertės)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8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r>
              <a:rPr lang="lt-LT" sz="2800" dirty="0">
                <a:solidFill>
                  <a:prstClr val="black"/>
                </a:solidFill>
              </a:rPr>
              <a:t>Nuo 2022-01-01 – 50 proc.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8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r>
              <a:rPr lang="lt-LT" sz="2800" dirty="0">
                <a:solidFill>
                  <a:prstClr val="black"/>
                </a:solidFill>
              </a:rPr>
              <a:t>Nuo 2023-01-01 – 100 proc. </a:t>
            </a:r>
            <a:endParaRPr kumimoji="0" lang="lt-L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lt-LT" sz="1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1600" dirty="0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9D535387-5A08-45F2-8976-72911EB3CA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avadinimas 3">
            <a:extLst>
              <a:ext uri="{FF2B5EF4-FFF2-40B4-BE49-F238E27FC236}">
                <a16:creationId xmlns:a16="http://schemas.microsoft.com/office/drawing/2014/main" id="{82A6B55D-EFB6-4768-9F1A-B3E25D60D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392" y="457200"/>
            <a:ext cx="9521448" cy="817686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lt-LT" sz="36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Aplinkosauginiai kriterijai viešuosiuose pirkimuose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2358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>
            <a:extLst>
              <a:ext uri="{FF2B5EF4-FFF2-40B4-BE49-F238E27FC236}">
                <a16:creationId xmlns:a16="http://schemas.microsoft.com/office/drawing/2014/main" id="{107E061E-2C22-4115-ACB3-847DACB37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1392" y="2013626"/>
            <a:ext cx="9521448" cy="3975694"/>
          </a:xfr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kumimoji="0" lang="lt-LT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lt-L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Techninėje specifikacijoje</a:t>
            </a:r>
          </a:p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endParaRPr kumimoji="0" lang="lt-L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lt-L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Pirkimo sutarties sąlygose – numatoma taikyti paslaugų, kurioms nėra AM nustatytų kriterijų, pirkimuose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endParaRPr kumimoji="0" lang="lt-L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lt-L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Tiekėjų kvalifikacijos reikalavimuose</a:t>
            </a: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lang="lt-LT" sz="28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lt-LT" sz="1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1600" dirty="0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9D535387-5A08-45F2-8976-72911EB3CA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avadinimas 3">
            <a:extLst>
              <a:ext uri="{FF2B5EF4-FFF2-40B4-BE49-F238E27FC236}">
                <a16:creationId xmlns:a16="http://schemas.microsoft.com/office/drawing/2014/main" id="{82A6B55D-EFB6-4768-9F1A-B3E25D60D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392" y="219076"/>
            <a:ext cx="9521448" cy="1055810"/>
          </a:xfrm>
        </p:spPr>
        <p:txBody>
          <a:bodyPr>
            <a:normAutofit/>
          </a:bodyPr>
          <a:lstStyle/>
          <a:p>
            <a:pPr algn="ctr"/>
            <a:r>
              <a:rPr kumimoji="0" lang="lt-LT" sz="36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Aplinkosauginių kriterijų taikymo galimybės: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6510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8FF8582-114C-4710-8982-14223BA7A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1392" y="2276272"/>
            <a:ext cx="9521448" cy="3713047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r>
              <a:rPr kumimoji="0" lang="lt-L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Valymo paslaugos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kumimoji="0" lang="lt-LT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endParaRPr kumimoji="0" lang="lt-LT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r>
              <a:rPr lang="lt-LT" sz="3200" dirty="0">
                <a:solidFill>
                  <a:prstClr val="black"/>
                </a:solidFill>
              </a:rPr>
              <a:t>Valymo paslaugos iš socialinių įmonių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32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32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r>
              <a:rPr lang="lt-LT" dirty="0">
                <a:solidFill>
                  <a:prstClr val="black"/>
                </a:solidFill>
              </a:rPr>
              <a:t>Vertimo paslaugos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C50760-0BE6-4BAA-A455-DCF279B7AA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AC27B38-72A0-4ECF-A726-AFC36FA5D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392" y="398834"/>
            <a:ext cx="9521448" cy="1145804"/>
          </a:xfrm>
        </p:spPr>
        <p:txBody>
          <a:bodyPr>
            <a:normAutofit/>
          </a:bodyPr>
          <a:lstStyle/>
          <a:p>
            <a:pPr algn="just"/>
            <a:r>
              <a:rPr lang="lt-LT" sz="3200" b="1" cap="none" dirty="0">
                <a:solidFill>
                  <a:prstClr val="black">
                    <a:lumMod val="75000"/>
                    <a:lumOff val="25000"/>
                  </a:prstClr>
                </a:solidFill>
              </a:rPr>
              <a:t>„Žali“ moduliai CPO LT elektroniniame kataloge</a:t>
            </a:r>
            <a:endParaRPr lang="en-US" sz="3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C9CE2EF-94D1-4267-81A0-18687CC500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8774" y="3020093"/>
            <a:ext cx="1152686" cy="133368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3013476-0BF3-4AD4-AB37-7AAF741DA0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6684" y="1884608"/>
            <a:ext cx="1105054" cy="126700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AC2B433-62A2-484D-885F-1FC341F927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3144" y="4518995"/>
            <a:ext cx="1209844" cy="1305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028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>
            <a:extLst>
              <a:ext uri="{FF2B5EF4-FFF2-40B4-BE49-F238E27FC236}">
                <a16:creationId xmlns:a16="http://schemas.microsoft.com/office/drawing/2014/main" id="{107E061E-2C22-4115-ACB3-847DACB37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0706" y="1721796"/>
            <a:ext cx="9679022" cy="4267524"/>
          </a:xfr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kumimoji="0" lang="lt-LT" sz="2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R="0" lvl="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lt-LT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Valymo</a:t>
            </a:r>
            <a:r>
              <a:rPr kumimoji="0" lang="lt-LT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paslaugos – taikoma nuo modulio sukūrimo kataloge 2014 m.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lt-LT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R="0" lvl="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lang="lt-LT" sz="2600" b="1" dirty="0">
                <a:solidFill>
                  <a:prstClr val="black"/>
                </a:solidFill>
              </a:rPr>
              <a:t>Valymo</a:t>
            </a:r>
            <a:r>
              <a:rPr lang="lt-LT" sz="2600" dirty="0">
                <a:solidFill>
                  <a:prstClr val="black"/>
                </a:solidFill>
              </a:rPr>
              <a:t> paslaugos </a:t>
            </a:r>
            <a:r>
              <a:rPr lang="lt-LT" sz="2600" b="1" dirty="0">
                <a:solidFill>
                  <a:prstClr val="black"/>
                </a:solidFill>
              </a:rPr>
              <a:t>iš socialinių įmonių </a:t>
            </a:r>
            <a:r>
              <a:rPr lang="lt-LT" sz="2600" dirty="0">
                <a:solidFill>
                  <a:prstClr val="black"/>
                </a:solidFill>
              </a:rPr>
              <a:t>– taikoma nuo modulio sukūrimo kataloge 2018 m.</a:t>
            </a:r>
            <a:endParaRPr kumimoji="0" lang="lt-LT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kumimoji="0" lang="lt-LT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kumimoji="0" lang="lt-LT" sz="1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lt-LT" sz="1800" dirty="0"/>
              <a:t>Kriterijai numatyti techninėse specifikacijose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lt-LT" sz="1800" dirty="0"/>
              <a:t>Tiekėjai įsipareigoja laikytis aplinkosauginių reikalavimų sutarties vykdymo metu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lt-LT" sz="1800" dirty="0"/>
              <a:t>Užsakovas turi teisę patikrinti reikalavimų laikymąsi paslaugų teikimo laikotarpiu</a:t>
            </a:r>
            <a:endParaRPr lang="en-US" sz="1800" dirty="0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9D535387-5A08-45F2-8976-72911EB3CA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avadinimas 3">
            <a:extLst>
              <a:ext uri="{FF2B5EF4-FFF2-40B4-BE49-F238E27FC236}">
                <a16:creationId xmlns:a16="http://schemas.microsoft.com/office/drawing/2014/main" id="{82A6B55D-EFB6-4768-9F1A-B3E25D60D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392" y="219076"/>
            <a:ext cx="9521448" cy="1055810"/>
          </a:xfrm>
        </p:spPr>
        <p:txBody>
          <a:bodyPr>
            <a:normAutofit/>
          </a:bodyPr>
          <a:lstStyle/>
          <a:p>
            <a:pPr algn="ctr"/>
            <a:r>
              <a:rPr kumimoji="0" lang="lt-LT" sz="32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Aplinkos ministro įsakymu patvirtinti minimalūs aplinkos apsaugos kriterijai: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71884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>
            <a:extLst>
              <a:ext uri="{FF2B5EF4-FFF2-40B4-BE49-F238E27FC236}">
                <a16:creationId xmlns:a16="http://schemas.microsoft.com/office/drawing/2014/main" id="{107E061E-2C22-4115-ACB3-847DACB37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1392" y="1430020"/>
            <a:ext cx="9521448" cy="4559300"/>
          </a:xfr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kumimoji="0" lang="lt-LT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lang="lt-LT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9D535387-5A08-45F2-8976-72911EB3CA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avadinimas 3">
            <a:extLst>
              <a:ext uri="{FF2B5EF4-FFF2-40B4-BE49-F238E27FC236}">
                <a16:creationId xmlns:a16="http://schemas.microsoft.com/office/drawing/2014/main" id="{82A6B55D-EFB6-4768-9F1A-B3E25D60D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392" y="379610"/>
            <a:ext cx="9521448" cy="1026064"/>
          </a:xfrm>
        </p:spPr>
        <p:txBody>
          <a:bodyPr>
            <a:normAutofit/>
          </a:bodyPr>
          <a:lstStyle/>
          <a:p>
            <a:pPr algn="just"/>
            <a:r>
              <a:rPr kumimoji="0" lang="lt-LT" sz="30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Paslaugos CPO kataloge, kurioms </a:t>
            </a:r>
            <a:r>
              <a:rPr kumimoji="0" lang="lt-LT" sz="3000" b="1" i="0" u="sng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CPO </a:t>
            </a:r>
            <a:r>
              <a:rPr kumimoji="0" lang="lt-LT" sz="30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nustatyti aplinkosaugos kriterijai</a:t>
            </a:r>
            <a:endParaRPr lang="en-US" sz="3000" dirty="0"/>
          </a:p>
        </p:txBody>
      </p:sp>
      <p:sp>
        <p:nvSpPr>
          <p:cNvPr id="7" name="Turinio vietos rezervavimo ženklas 1">
            <a:extLst>
              <a:ext uri="{FF2B5EF4-FFF2-40B4-BE49-F238E27FC236}">
                <a16:creationId xmlns:a16="http://schemas.microsoft.com/office/drawing/2014/main" id="{A237BECB-D7BB-4BCB-8D3F-6A7A7AAC5A22}"/>
              </a:ext>
            </a:extLst>
          </p:cNvPr>
          <p:cNvSpPr txBox="1">
            <a:spLocks/>
          </p:cNvSpPr>
          <p:nvPr/>
        </p:nvSpPr>
        <p:spPr>
          <a:xfrm>
            <a:off x="1760705" y="1430020"/>
            <a:ext cx="9883303" cy="5116694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86918" indent="-28575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669798" indent="-28575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852678" indent="-28575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035558" indent="-28575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Font typeface="Wingdings" panose="05000000000000000000" pitchFamily="2" charset="2"/>
              <a:buChar char="ü"/>
              <a:defRPr/>
            </a:pPr>
            <a:endParaRPr lang="lt-LT" sz="18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Font typeface="Wingdings" panose="05000000000000000000" pitchFamily="2" charset="2"/>
              <a:buChar char="Ø"/>
              <a:defRPr/>
            </a:pPr>
            <a:r>
              <a:rPr lang="lt-LT" sz="2400" b="1" dirty="0">
                <a:solidFill>
                  <a:prstClr val="black"/>
                </a:solidFill>
              </a:rPr>
              <a:t>Vertimo</a:t>
            </a:r>
            <a:r>
              <a:rPr lang="lt-LT" sz="2400" dirty="0">
                <a:solidFill>
                  <a:prstClr val="black"/>
                </a:solidFill>
              </a:rPr>
              <a:t> paslaugos – kol kas vienintelis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None/>
              <a:defRPr/>
            </a:pPr>
            <a:endParaRPr lang="lt-LT" sz="2400" dirty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Font typeface="Wingdings" panose="05000000000000000000" pitchFamily="2" charset="2"/>
              <a:buChar char="ü"/>
              <a:defRPr/>
            </a:pPr>
            <a:r>
              <a:rPr lang="lt-LT" sz="2400" dirty="0">
                <a:solidFill>
                  <a:prstClr val="black"/>
                </a:solidFill>
              </a:rPr>
              <a:t>Kriterijai taikomi nuo modulio atnaujinimo (2021 m. III ketv.)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None/>
              <a:defRPr/>
            </a:pPr>
            <a:endParaRPr lang="lt-LT" sz="2400" dirty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Font typeface="Wingdings" panose="05000000000000000000" pitchFamily="2" charset="2"/>
              <a:buChar char="ü"/>
              <a:defRPr/>
            </a:pPr>
            <a:r>
              <a:rPr lang="lt-LT" sz="2400" dirty="0">
                <a:solidFill>
                  <a:prstClr val="black"/>
                </a:solidFill>
              </a:rPr>
              <a:t>Kriterijai pirkimo sutartyje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None/>
              <a:defRPr/>
            </a:pPr>
            <a:endParaRPr lang="lt-LT" sz="2400" dirty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defRPr/>
            </a:pPr>
            <a:r>
              <a:rPr lang="lt-LT" sz="2400" i="1" dirty="0">
                <a:solidFill>
                  <a:prstClr val="black"/>
                </a:solidFill>
              </a:rPr>
              <a:t>Mažinamas popieriaus sunaudojimas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defRPr/>
            </a:pPr>
            <a:r>
              <a:rPr lang="lt-LT" sz="2400" i="1" dirty="0">
                <a:solidFill>
                  <a:prstClr val="black"/>
                </a:solidFill>
              </a:rPr>
              <a:t>Dokumentacija el.būdu, el.parašas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defRPr/>
            </a:pPr>
            <a:r>
              <a:rPr lang="lt-LT" sz="2400" i="1" dirty="0">
                <a:solidFill>
                  <a:prstClr val="black"/>
                </a:solidFill>
              </a:rPr>
              <a:t>Ekologiškas popierius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defRPr/>
            </a:pPr>
            <a:r>
              <a:rPr lang="lt-LT" sz="2400" i="1" dirty="0">
                <a:solidFill>
                  <a:prstClr val="black"/>
                </a:solidFill>
              </a:rPr>
              <a:t>Neteršiama aplinka, nekeliamas pavojus sveikatai (tik vertimas žodžiu)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defRPr/>
            </a:pPr>
            <a:r>
              <a:rPr lang="lt-LT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Sunaudojama mažiau gamtos išteklių </a:t>
            </a:r>
            <a:r>
              <a:rPr lang="lt-LT" sz="2400" i="1" dirty="0">
                <a:solidFill>
                  <a:prstClr val="black"/>
                </a:solidFill>
              </a:rPr>
              <a:t>(tik vertimas žodžiu) – n</a:t>
            </a:r>
            <a:r>
              <a:rPr lang="lt-LT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etaršios transporto priemonės, optimalus maršrutas, arčiausiai esantis specialistas</a:t>
            </a:r>
            <a:endParaRPr lang="lt-LT" sz="2400" i="1" dirty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lt-LT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lt-LT" sz="2400" dirty="0"/>
              <a:t>Tiekėjui – įsipareigojimas laikytis aplinkosauginių reikalavimų sutarties vykdymo metu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lt-LT" sz="2400" dirty="0"/>
              <a:t>Užsakovui – teisė patikrinti reikalavimų laikymąsi paslaugų teikimo laikotarpiu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35308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>
            <a:extLst>
              <a:ext uri="{FF2B5EF4-FFF2-40B4-BE49-F238E27FC236}">
                <a16:creationId xmlns:a16="http://schemas.microsoft.com/office/drawing/2014/main" id="{107E061E-2C22-4115-ACB3-847DACB37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1392" y="1381890"/>
            <a:ext cx="6489583" cy="2869096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r>
              <a:rPr kumimoji="0" lang="lt-L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 ketv.: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kumimoji="0" lang="lt-LT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r>
              <a:rPr kumimoji="0" lang="lt-L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Finansinis auditas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4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r>
              <a:rPr lang="lt-LT" sz="2400" dirty="0">
                <a:solidFill>
                  <a:prstClr val="black"/>
                </a:solidFill>
              </a:rPr>
              <a:t>Transporto priemonių draudimas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kumimoji="0" lang="lt-LT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r>
              <a:rPr kumimoji="0" lang="lt-L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Kilimėlių nuoma ir keitimas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endParaRPr lang="lt-LT" sz="2400" noProof="0" dirty="0">
              <a:solidFill>
                <a:prstClr val="black"/>
              </a:solidFill>
            </a:endParaRP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9D535387-5A08-45F2-8976-72911EB3CA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avadinimas 3">
            <a:extLst>
              <a:ext uri="{FF2B5EF4-FFF2-40B4-BE49-F238E27FC236}">
                <a16:creationId xmlns:a16="http://schemas.microsoft.com/office/drawing/2014/main" id="{82A6B55D-EFB6-4768-9F1A-B3E25D60D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392" y="217948"/>
            <a:ext cx="9521448" cy="1055810"/>
          </a:xfrm>
        </p:spPr>
        <p:txBody>
          <a:bodyPr>
            <a:normAutofit/>
          </a:bodyPr>
          <a:lstStyle/>
          <a:p>
            <a:pPr algn="just"/>
            <a:r>
              <a:rPr kumimoji="0" lang="lt-LT" sz="30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Paslaugos CPO kataloge, kurias planuojama „pažalinti“ 2022 metais:</a:t>
            </a:r>
            <a:endParaRPr lang="en-US" sz="3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09706D-7AB3-4C90-A88D-7556D4DEE7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7158" y="1729338"/>
            <a:ext cx="1167001" cy="78684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4F9D0AD-B3D5-4D36-BA3B-25267850F1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3770" y="2392516"/>
            <a:ext cx="1343212" cy="84784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14BD9B0-103E-4D38-BCB0-71E46406D5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1873" y="3160378"/>
            <a:ext cx="1095528" cy="914528"/>
          </a:xfrm>
          <a:prstGeom prst="rect">
            <a:avLst/>
          </a:prstGeom>
        </p:spPr>
      </p:pic>
      <p:sp>
        <p:nvSpPr>
          <p:cNvPr id="22" name="Turinio vietos rezervavimo ženklas 1">
            <a:extLst>
              <a:ext uri="{FF2B5EF4-FFF2-40B4-BE49-F238E27FC236}">
                <a16:creationId xmlns:a16="http://schemas.microsoft.com/office/drawing/2014/main" id="{A30335EE-AE2E-4F46-9547-475A3D5369C5}"/>
              </a:ext>
            </a:extLst>
          </p:cNvPr>
          <p:cNvSpPr txBox="1">
            <a:spLocks/>
          </p:cNvSpPr>
          <p:nvPr/>
        </p:nvSpPr>
        <p:spPr>
          <a:xfrm>
            <a:off x="7013642" y="1391615"/>
            <a:ext cx="4913689" cy="232128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86918" indent="-28575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669798" indent="-28575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852678" indent="-28575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035558" indent="-28575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Font typeface="Arial" panose="020B0604020202020204" pitchFamily="34" charset="0"/>
              <a:buNone/>
              <a:defRPr/>
            </a:pPr>
            <a:r>
              <a:rPr lang="lt-LT" sz="2400" dirty="0">
                <a:solidFill>
                  <a:prstClr val="black"/>
                </a:solidFill>
              </a:rPr>
              <a:t>III ketv.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Font typeface="Arial" panose="020B0604020202020204" pitchFamily="34" charset="0"/>
              <a:buNone/>
              <a:defRPr/>
            </a:pPr>
            <a:endParaRPr lang="lt-LT" sz="2400" dirty="0">
              <a:solidFill>
                <a:prstClr val="black"/>
              </a:solidFill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Font typeface="Arial" panose="020B0604020202020204" pitchFamily="34" charset="0"/>
              <a:buNone/>
              <a:defRPr/>
            </a:pPr>
            <a:r>
              <a:rPr lang="lt-LT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Apsauga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Font typeface="Arial" panose="020B0604020202020204" pitchFamily="34" charset="0"/>
              <a:buNone/>
              <a:defRPr/>
            </a:pPr>
            <a:endParaRPr lang="lt-LT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Font typeface="Arial" panose="020B0604020202020204" pitchFamily="34" charset="0"/>
              <a:buNone/>
              <a:defRPr/>
            </a:pPr>
            <a:endParaRPr lang="lt-LT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Font typeface="Arial" panose="020B0604020202020204" pitchFamily="34" charset="0"/>
              <a:buNone/>
              <a:defRPr/>
            </a:pPr>
            <a:r>
              <a:rPr lang="lt-LT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Paštas / kurjeriai</a:t>
            </a:r>
          </a:p>
        </p:txBody>
      </p:sp>
      <p:sp>
        <p:nvSpPr>
          <p:cNvPr id="23" name="Turinio vietos rezervavimo ženklas 1">
            <a:extLst>
              <a:ext uri="{FF2B5EF4-FFF2-40B4-BE49-F238E27FC236}">
                <a16:creationId xmlns:a16="http://schemas.microsoft.com/office/drawing/2014/main" id="{57775B8A-07B2-444A-882A-46192CDB7DC4}"/>
              </a:ext>
            </a:extLst>
          </p:cNvPr>
          <p:cNvSpPr txBox="1">
            <a:spLocks/>
          </p:cNvSpPr>
          <p:nvPr/>
        </p:nvSpPr>
        <p:spPr>
          <a:xfrm>
            <a:off x="2767587" y="4060907"/>
            <a:ext cx="8525253" cy="258699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86918" indent="-28575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669798" indent="-28575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852678" indent="-28575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035558" indent="-28575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Font typeface="Arial" panose="020B0604020202020204" pitchFamily="34" charset="0"/>
              <a:buNone/>
              <a:defRPr/>
            </a:pPr>
            <a:endParaRPr lang="lt-LT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Font typeface="Arial" panose="020B0604020202020204" pitchFamily="34" charset="0"/>
              <a:buNone/>
              <a:defRPr/>
            </a:pPr>
            <a:r>
              <a:rPr lang="lt-LT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IV ketv.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Font typeface="Arial" panose="020B0604020202020204" pitchFamily="34" charset="0"/>
              <a:buNone/>
              <a:defRPr/>
            </a:pPr>
            <a:endParaRPr lang="lt-LT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Font typeface="Arial" panose="020B0604020202020204" pitchFamily="34" charset="0"/>
              <a:buNone/>
              <a:defRPr/>
            </a:pPr>
            <a:r>
              <a:rPr lang="lt-LT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Maitinimas (migrantų) – pagal galimybes AM nustatyti minimalūs aplinkosaugos kriterijai (įvertinus objekto specifiką). Šiuo metu netaikoma.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8319696F-89D2-49B6-A69A-5C0BEC280D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50819" y="1717023"/>
            <a:ext cx="1095528" cy="91452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ED462F7-E566-49CC-A13C-97C444FC078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23069" y="2711647"/>
            <a:ext cx="1095528" cy="105742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8C4D234A-40B1-454D-A0F1-E454F54E453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78230" y="2683561"/>
            <a:ext cx="1038370" cy="105742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B4762FEB-7E48-4E58-BBAF-4441439DFAC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80454" y="4865515"/>
            <a:ext cx="1276528" cy="1238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356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>
            <a:extLst>
              <a:ext uri="{FF2B5EF4-FFF2-40B4-BE49-F238E27FC236}">
                <a16:creationId xmlns:a16="http://schemas.microsoft.com/office/drawing/2014/main" id="{107E061E-2C22-4115-ACB3-847DACB37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1392" y="1544638"/>
            <a:ext cx="10012620" cy="4875618"/>
          </a:xfrm>
        </p:spPr>
        <p:txBody>
          <a:bodyPr>
            <a:normAutofit lnSpcReduction="10000"/>
          </a:bodyPr>
          <a:lstStyle/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lt-L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Pirkimo sutartyje </a:t>
            </a:r>
            <a:r>
              <a:rPr kumimoji="0" lang="lt-L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įsipareigojimai tiekėjui, teisė užsakovui tikrinti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kumimoji="0" lang="lt-LT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kumimoji="0" lang="lt-LT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lang="lt-LT" sz="24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Bendra visiems </a:t>
            </a:r>
            <a:r>
              <a:rPr lang="lt-LT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numatomiems „žalinti“ moduliams: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lang="lt-LT" sz="2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Mažinti popieriaus sunaudojimą, atsisakyti nebūtino dokumentų kopijavimo ir spausdinimo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2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lang="lt-LT" sz="2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Dokumentacijos teikimas užsakovui el. formatu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2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lang="lt-LT" sz="2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Pasirašoma dokumentacija – el. parašu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2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lang="lt-LT" sz="2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Esant būtinybei spausdinti – perdirbtas popierius, kuris atitinka žaliojo pirkimo reikalavimus, patvirtintus AM</a:t>
            </a:r>
          </a:p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lang="lt-LT" sz="22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lang="lt-LT" sz="2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Siekiamybė, kad paslaugai suteikti būtų neteršiama aplinka ir nekeliamas pavojus sveikatai (vienas iš AM nustatytų aplinkosauginių principų (4.4.3 </a:t>
            </a:r>
            <a:r>
              <a:rPr lang="lt-LT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p.)).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9D535387-5A08-45F2-8976-72911EB3CA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avadinimas 3">
            <a:extLst>
              <a:ext uri="{FF2B5EF4-FFF2-40B4-BE49-F238E27FC236}">
                <a16:creationId xmlns:a16="http://schemas.microsoft.com/office/drawing/2014/main" id="{82A6B55D-EFB6-4768-9F1A-B3E25D60D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392" y="219076"/>
            <a:ext cx="9521448" cy="1055810"/>
          </a:xfrm>
        </p:spPr>
        <p:txBody>
          <a:bodyPr>
            <a:normAutofit/>
          </a:bodyPr>
          <a:lstStyle/>
          <a:p>
            <a:pPr algn="just"/>
            <a:r>
              <a:rPr kumimoji="0" lang="lt-LT" sz="30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„Žalinimo“ tendencijos CPO kataloge (1)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75726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>
            <a:extLst>
              <a:ext uri="{FF2B5EF4-FFF2-40B4-BE49-F238E27FC236}">
                <a16:creationId xmlns:a16="http://schemas.microsoft.com/office/drawing/2014/main" id="{107E061E-2C22-4115-ACB3-847DACB37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1392" y="1274885"/>
            <a:ext cx="9521448" cy="5364039"/>
          </a:xfrm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kumimoji="0" lang="lt-LT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R="0" lvl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lang="lt-LT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Papildomi kriterijai numatomiems „žalinti“ moduliams: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R="0" lvl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endParaRPr lang="lt-LT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r>
              <a:rPr lang="lt-LT" sz="24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Kilimėlių nuoma ir keitimas, Paštas / kurjeriai, Apsauga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R="0" lvl="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lang="lt-LT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Siekiamybė, kad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</a:t>
            </a:r>
            <a:r>
              <a:rPr lang="lt-LT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aslaugai suteikti būtų sunaudojama mažiau gamtos išteklių (vienas iš AM nustatytų aplinkosauginių principų (4.4.1 p.):</a:t>
            </a:r>
            <a:endParaRPr lang="en-US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R="0" lvl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tabLst/>
              <a:defRPr/>
            </a:pPr>
            <a:r>
              <a:rPr lang="lt-LT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Netaršios transporto priemonės</a:t>
            </a:r>
            <a:endParaRPr lang="en-US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R="0" lvl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tabLst/>
              <a:defRPr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O</a:t>
            </a:r>
            <a:r>
              <a:rPr lang="lt-LT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ptimalus maršrutas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R="0" lvl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tabLst/>
              <a:defRPr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A</a:t>
            </a:r>
            <a:r>
              <a:rPr lang="lt-LT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rčiausiai esantis specialistas</a:t>
            </a:r>
          </a:p>
          <a:p>
            <a:pPr marR="0" lvl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tabLst/>
              <a:defRPr/>
            </a:pPr>
            <a:endParaRPr lang="lt-LT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r>
              <a:rPr lang="lt-LT" sz="24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Paštas / kurjeriai</a:t>
            </a:r>
            <a:r>
              <a:rPr lang="lt-LT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(papildomai):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None/>
              <a:tabLst/>
              <a:defRPr/>
            </a:pPr>
            <a:endParaRPr lang="lt-LT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R="0" lvl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tabLst/>
              <a:defRPr/>
            </a:pPr>
            <a:r>
              <a:rPr lang="lt-LT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Siuntų pakuotės pagal ekologinio ženklo reikalavimus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9D535387-5A08-45F2-8976-72911EB3CA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avadinimas 3">
            <a:extLst>
              <a:ext uri="{FF2B5EF4-FFF2-40B4-BE49-F238E27FC236}">
                <a16:creationId xmlns:a16="http://schemas.microsoft.com/office/drawing/2014/main" id="{82A6B55D-EFB6-4768-9F1A-B3E25D60D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392" y="219076"/>
            <a:ext cx="9521448" cy="1055810"/>
          </a:xfrm>
        </p:spPr>
        <p:txBody>
          <a:bodyPr>
            <a:normAutofit/>
          </a:bodyPr>
          <a:lstStyle/>
          <a:p>
            <a:pPr algn="just"/>
            <a:r>
              <a:rPr kumimoji="0" lang="lt-LT" sz="3000" b="1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„Žalinimo“ tendencijos CPO kataloge (2)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673921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eme1">
  <a:themeElements>
    <a:clrScheme name="Custom 1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00B0F0"/>
      </a:hlink>
      <a:folHlink>
        <a:srgbClr val="B26B02"/>
      </a:folHlink>
    </a:clrScheme>
    <a:fontScheme name="Segoe UI Semibold">
      <a:majorFont>
        <a:latin typeface="Segoe UI Semibold"/>
        <a:ea typeface=""/>
        <a:cs typeface=""/>
      </a:majorFont>
      <a:minorFont>
        <a:latin typeface="Segoe UI Semibold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379A9CF0-094B-49A5-AC97-291AC3B47FA0}" vid="{7F35D4EA-11C7-452C-8106-D92BFE046440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15877</TotalTime>
  <Words>505</Words>
  <Application>Microsoft Office PowerPoint</Application>
  <PresentationFormat>Widescreen</PresentationFormat>
  <Paragraphs>127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Segoe UI Semibold</vt:lpstr>
      <vt:lpstr>Times New Roman</vt:lpstr>
      <vt:lpstr>Wingdings</vt:lpstr>
      <vt:lpstr>Theme1</vt:lpstr>
      <vt:lpstr>Custom Design</vt:lpstr>
      <vt:lpstr>Aplinkosauginiai kriterijai  PASLAUGŲ pirkimuose</vt:lpstr>
      <vt:lpstr>Aplinkosauginiai kriterijai viešuosiuose pirkimuose</vt:lpstr>
      <vt:lpstr>Aplinkosauginių kriterijų taikymo galimybės:</vt:lpstr>
      <vt:lpstr>„Žali“ moduliai CPO LT elektroniniame kataloge</vt:lpstr>
      <vt:lpstr>Aplinkos ministro įsakymu patvirtinti minimalūs aplinkos apsaugos kriterijai:</vt:lpstr>
      <vt:lpstr>Paslaugos CPO kataloge, kurioms CPO nustatyti aplinkosaugos kriterijai</vt:lpstr>
      <vt:lpstr>Paslaugos CPO kataloge, kurias planuojama „pažalinti“ 2022 metais:</vt:lpstr>
      <vt:lpstr>„Žalinimo“ tendencijos CPO kataloge (1)</vt:lpstr>
      <vt:lpstr>„Žalinimo“ tendencijos CPO kataloge (2)</vt:lpstr>
      <vt:lpstr>Nauji moduliai CPO kataloge 2022 m.</vt:lpstr>
      <vt:lpstr>Informacijos sklaida ir bendradarbiavimas su rinka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Maisto produktai. Sumaniausias pirkimas</dc:title>
  <dc:creator>Aušra Krasnickaitė</dc:creator>
  <cp:lastModifiedBy>Indre Kreivenaite</cp:lastModifiedBy>
  <cp:revision>1194</cp:revision>
  <cp:lastPrinted>2019-05-07T11:44:49Z</cp:lastPrinted>
  <dcterms:created xsi:type="dcterms:W3CDTF">2018-03-08T06:42:03Z</dcterms:created>
  <dcterms:modified xsi:type="dcterms:W3CDTF">2021-12-13T11:49:36Z</dcterms:modified>
</cp:coreProperties>
</file>