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8" r:id="rId2"/>
  </p:sldMasterIdLst>
  <p:notesMasterIdLst>
    <p:notesMasterId r:id="rId10"/>
  </p:notesMasterIdLst>
  <p:handoutMasterIdLst>
    <p:handoutMasterId r:id="rId11"/>
  </p:handoutMasterIdLst>
  <p:sldIdLst>
    <p:sldId id="256" r:id="rId3"/>
    <p:sldId id="463" r:id="rId4"/>
    <p:sldId id="474" r:id="rId5"/>
    <p:sldId id="457" r:id="rId6"/>
    <p:sldId id="475" r:id="rId7"/>
    <p:sldId id="476" r:id="rId8"/>
    <p:sldId id="288" r:id="rId9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402409C-EC3C-4AE5-BA57-7D8206D2D774}">
          <p14:sldIdLst>
            <p14:sldId id="256"/>
            <p14:sldId id="463"/>
            <p14:sldId id="474"/>
            <p14:sldId id="457"/>
            <p14:sldId id="475"/>
            <p14:sldId id="476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šra Krasnickaitė" initials="AK" lastIdx="13" clrIdx="0">
    <p:extLst>
      <p:ext uri="{19B8F6BF-5375-455C-9EA6-DF929625EA0E}">
        <p15:presenceInfo xmlns:p15="http://schemas.microsoft.com/office/powerpoint/2012/main" userId="S::A.Krasnickaite@cpo.lt::4c14d87a-9a47-477a-aa0c-81f97fe54f95" providerId="AD"/>
      </p:ext>
    </p:extLst>
  </p:cmAuthor>
  <p:cmAuthor id="2" name="Dainius" initials="DN" lastIdx="3" clrIdx="1">
    <p:extLst>
      <p:ext uri="{19B8F6BF-5375-455C-9EA6-DF929625EA0E}">
        <p15:presenceInfo xmlns:p15="http://schemas.microsoft.com/office/powerpoint/2012/main" userId="2fd39e88d2e82b2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CEEF"/>
    <a:srgbClr val="D1E7F6"/>
    <a:srgbClr val="FFFF99"/>
    <a:srgbClr val="FF7757"/>
    <a:srgbClr val="99FF99"/>
    <a:srgbClr val="FC6E04"/>
    <a:srgbClr val="0482BF"/>
    <a:srgbClr val="FF8086"/>
    <a:srgbClr val="EB6771"/>
    <a:srgbClr val="FD7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784" autoAdjust="0"/>
  </p:normalViewPr>
  <p:slideViewPr>
    <p:cSldViewPr snapToGrid="0">
      <p:cViewPr varScale="1">
        <p:scale>
          <a:sx n="73" d="100"/>
          <a:sy n="73" d="100"/>
        </p:scale>
        <p:origin x="1027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4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99B-B49F-492A-B050-32BE3D13A480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77238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77238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A68C8-6FBE-4410-989D-5EE12FF1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1" y="3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A41D0-9421-44EA-A2D4-835C236B42D8}" type="datetimeFigureOut">
              <a:rPr lang="lt-LT" smtClean="0"/>
              <a:pPr/>
              <a:t>2022-02-18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2" y="4444862"/>
            <a:ext cx="5608320" cy="363670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1" y="877267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2BF6C-E9E9-4625-B8F0-D99CB28F8478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043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77860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12160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 smtClean="0"/>
              <a:t>Yra tik 2 tiekėjai. Tokia situacija CPO</a:t>
            </a:r>
            <a:r>
              <a:rPr lang="lt-LT" baseline="0" dirty="0" smtClean="0"/>
              <a:t> netenkina, todėl darbą laikome nebaigtu. Bet tolimesniam sistemos veikimui tas įtakos neturės, jei nebus atnaujintas pirkimas – jis veiks pagal esamas preliminariąsias sutartis.</a:t>
            </a:r>
          </a:p>
          <a:p>
            <a:r>
              <a:rPr lang="lt-LT" baseline="0" dirty="0" smtClean="0"/>
              <a:t>Prieigos reikėtų kreiptis tik tada, kai numatote pirkti keliones.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34239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49397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41358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982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708" y="284671"/>
            <a:ext cx="1955707" cy="117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2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730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547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1363404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63419" y="0"/>
            <a:ext cx="7372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1392" y="1791730"/>
            <a:ext cx="9521448" cy="4197589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3" y="58995"/>
            <a:ext cx="1225570" cy="73738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07988" y="1544638"/>
            <a:ext cx="890587" cy="4559300"/>
          </a:xfrm>
        </p:spPr>
        <p:txBody>
          <a:bodyPr vert="vert270">
            <a:noAutofit/>
          </a:bodyPr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771392" y="219075"/>
            <a:ext cx="95214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481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561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3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1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5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53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85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5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671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43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21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5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02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2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48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72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406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993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812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7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13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76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66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92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6" r:id="rId12"/>
    <p:sldLayoutId id="214748369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691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6979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5267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555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DF5E2-3270-42BC-B6EC-A2DD4C0B4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507" y="1926214"/>
            <a:ext cx="9982985" cy="2395415"/>
          </a:xfrm>
        </p:spPr>
        <p:txBody>
          <a:bodyPr>
            <a:noAutofit/>
          </a:bodyPr>
          <a:lstStyle/>
          <a:p>
            <a:pPr algn="ctr"/>
            <a:r>
              <a:rPr lang="lt-LT" sz="4000" dirty="0">
                <a:solidFill>
                  <a:schemeClr val="tx1"/>
                </a:solidFill>
              </a:rPr>
              <a:t>Centralizuotas </a:t>
            </a:r>
            <a:r>
              <a:rPr lang="lt-LT" sz="4000" dirty="0" smtClean="0">
                <a:solidFill>
                  <a:schemeClr val="tx1"/>
                </a:solidFill>
              </a:rPr>
              <a:t>TARNYBINIŲ KELIONIŲ ORGANIZAVIMO PASLAUGŲ </a:t>
            </a:r>
            <a:r>
              <a:rPr lang="lt-LT" sz="4000" dirty="0">
                <a:solidFill>
                  <a:schemeClr val="tx1"/>
                </a:solidFill>
              </a:rPr>
              <a:t/>
            </a:r>
            <a:br>
              <a:rPr lang="lt-LT" sz="4000" dirty="0">
                <a:solidFill>
                  <a:schemeClr val="tx1"/>
                </a:solidFill>
              </a:rPr>
            </a:br>
            <a:r>
              <a:rPr lang="lt-LT" sz="4000" dirty="0">
                <a:solidFill>
                  <a:schemeClr val="tx1"/>
                </a:solidFill>
              </a:rPr>
              <a:t>viešasis pirkimas</a:t>
            </a:r>
            <a:br>
              <a:rPr lang="lt-LT" sz="4000" dirty="0">
                <a:solidFill>
                  <a:schemeClr val="tx1"/>
                </a:solidFill>
              </a:rPr>
            </a:br>
            <a:endParaRPr lang="lt-LT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86543-AC3C-4FDF-BEF8-F02A80009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5481" y="4664765"/>
            <a:ext cx="10058400" cy="1453006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20000"/>
              </a:lnSpc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t-LT" sz="18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1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VšĮ CPO LT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100" cap="none" spc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2022-02-18</a:t>
            </a:r>
            <a:endParaRPr lang="lt-LT" sz="2100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88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E5AAB8-7691-4186-A529-1D56F7D57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3548" y="2238703"/>
            <a:ext cx="8919291" cy="4194755"/>
          </a:xfrm>
        </p:spPr>
        <p:txBody>
          <a:bodyPr>
            <a:normAutofit lnSpcReduction="10000"/>
          </a:bodyPr>
          <a:lstStyle/>
          <a:p>
            <a:r>
              <a:rPr lang="lt-LT" sz="2800" dirty="0" smtClean="0">
                <a:solidFill>
                  <a:schemeClr val="tx1"/>
                </a:solidFill>
              </a:rPr>
              <a:t>Sistema nesudėtinga ir patogi </a:t>
            </a:r>
            <a:r>
              <a:rPr lang="lt-LT" sz="2800" dirty="0" smtClean="0">
                <a:solidFill>
                  <a:schemeClr val="tx1"/>
                </a:solidFill>
              </a:rPr>
              <a:t>naudotis</a:t>
            </a:r>
          </a:p>
          <a:p>
            <a:r>
              <a:rPr lang="lt-LT" sz="2800" dirty="0" smtClean="0">
                <a:solidFill>
                  <a:schemeClr val="tx1"/>
                </a:solidFill>
              </a:rPr>
              <a:t>Veikia panašiai kaip viešai prieinamos skrydžių paieškų sistemos</a:t>
            </a:r>
          </a:p>
          <a:p>
            <a:r>
              <a:rPr lang="lt-LT" sz="2800" dirty="0" smtClean="0">
                <a:solidFill>
                  <a:schemeClr val="tx1"/>
                </a:solidFill>
              </a:rPr>
              <a:t>Užtikrina maksimalų paieškų rezultatų kiekį</a:t>
            </a:r>
            <a:endParaRPr lang="lt-LT" sz="2800" dirty="0" smtClean="0">
              <a:solidFill>
                <a:schemeClr val="tx1"/>
              </a:solidFill>
            </a:endParaRPr>
          </a:p>
          <a:p>
            <a:r>
              <a:rPr lang="lt-LT" sz="2800" dirty="0" smtClean="0">
                <a:solidFill>
                  <a:schemeClr val="tx1"/>
                </a:solidFill>
              </a:rPr>
              <a:t>Vengrijoje sistema sėkmingai naudojama jau 16 metų</a:t>
            </a:r>
          </a:p>
          <a:p>
            <a:r>
              <a:rPr lang="lt-LT" sz="2800" dirty="0" smtClean="0">
                <a:solidFill>
                  <a:schemeClr val="tx1"/>
                </a:solidFill>
              </a:rPr>
              <a:t>Nereikalingos ilgalaikės sutartys su kelionių agentūromis</a:t>
            </a:r>
            <a:endParaRPr lang="lt-LT" sz="2800" dirty="0"/>
          </a:p>
          <a:p>
            <a:r>
              <a:rPr lang="lt-LT" sz="2800" dirty="0" smtClean="0">
                <a:solidFill>
                  <a:schemeClr val="tx1"/>
                </a:solidFill>
              </a:rPr>
              <a:t>Realiu laiku matoma visa skrydžių pasiūla</a:t>
            </a:r>
          </a:p>
          <a:p>
            <a:r>
              <a:rPr lang="lt-LT" sz="2800" dirty="0" smtClean="0">
                <a:solidFill>
                  <a:schemeClr val="tx1"/>
                </a:solidFill>
              </a:rPr>
              <a:t>„Žaliasis“ pirkimas</a:t>
            </a:r>
          </a:p>
          <a:p>
            <a:endParaRPr lang="lt-LT" sz="2800" dirty="0" smtClean="0">
              <a:solidFill>
                <a:schemeClr val="tx1"/>
              </a:solidFill>
            </a:endParaRPr>
          </a:p>
          <a:p>
            <a:endParaRPr lang="lt-LT" sz="16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E87E2-F6CB-480F-85D9-722E4ACC15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BAB77C6-AA97-428D-8E36-26114F56A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853439"/>
            <a:ext cx="9521448" cy="1079863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 smtClean="0">
                <a:solidFill>
                  <a:schemeClr val="tx1"/>
                </a:solidFill>
              </a:rPr>
              <a:t>CPO LT naudojamas kelionių </a:t>
            </a:r>
            <a:br>
              <a:rPr lang="lt-LT" sz="2800" b="1" dirty="0" smtClean="0">
                <a:solidFill>
                  <a:schemeClr val="tx1"/>
                </a:solidFill>
              </a:rPr>
            </a:br>
            <a:r>
              <a:rPr lang="lt-LT" sz="2800" b="1" dirty="0" smtClean="0">
                <a:solidFill>
                  <a:schemeClr val="tx1"/>
                </a:solidFill>
              </a:rPr>
              <a:t>centralizavimo sprendimas</a:t>
            </a:r>
            <a:endParaRPr lang="en-GB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41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E5AAB8-7691-4186-A529-1D56F7D57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3548" y="2062264"/>
            <a:ext cx="8919291" cy="4371194"/>
          </a:xfrm>
        </p:spPr>
        <p:txBody>
          <a:bodyPr>
            <a:normAutofit/>
          </a:bodyPr>
          <a:lstStyle/>
          <a:p>
            <a:r>
              <a:rPr lang="lt-LT" sz="2800" dirty="0" smtClean="0">
                <a:solidFill>
                  <a:schemeClr val="tx1"/>
                </a:solidFill>
              </a:rPr>
              <a:t>Įvykdyta atviro konkurso procedūra</a:t>
            </a:r>
          </a:p>
          <a:p>
            <a:r>
              <a:rPr lang="lt-LT" sz="2800" dirty="0" smtClean="0">
                <a:solidFill>
                  <a:schemeClr val="tx1"/>
                </a:solidFill>
              </a:rPr>
              <a:t>Su tiekėjais pasirašytos preliminariosios sutartys</a:t>
            </a:r>
          </a:p>
          <a:p>
            <a:r>
              <a:rPr lang="lt-LT" sz="2800" dirty="0" smtClean="0">
                <a:solidFill>
                  <a:schemeClr val="tx1"/>
                </a:solidFill>
              </a:rPr>
              <a:t>Vyksta sistemos pritaikymo darbai</a:t>
            </a:r>
            <a:endParaRPr lang="lt-LT" sz="2800" dirty="0"/>
          </a:p>
          <a:p>
            <a:r>
              <a:rPr lang="lt-LT" sz="2800" dirty="0" smtClean="0">
                <a:solidFill>
                  <a:schemeClr val="tx1"/>
                </a:solidFill>
              </a:rPr>
              <a:t>Tiekėjai pateikia techninius duomenis, reikalingus sistemos veikimui</a:t>
            </a:r>
          </a:p>
          <a:p>
            <a:r>
              <a:rPr lang="lt-LT" sz="2800" dirty="0" smtClean="0">
                <a:solidFill>
                  <a:schemeClr val="tx1"/>
                </a:solidFill>
              </a:rPr>
              <a:t>Artimiausiu metu numatoma suteikti prieigas perkančiosioms organizacijoms</a:t>
            </a:r>
          </a:p>
          <a:p>
            <a:endParaRPr lang="lt-LT" sz="2800" dirty="0" smtClean="0">
              <a:solidFill>
                <a:schemeClr val="tx1"/>
              </a:solidFill>
            </a:endParaRPr>
          </a:p>
          <a:p>
            <a:endParaRPr lang="lt-LT" sz="16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E87E2-F6CB-480F-85D9-722E4ACC15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BAB77C6-AA97-428D-8E36-26114F56A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853439"/>
            <a:ext cx="9521448" cy="1079863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 smtClean="0">
                <a:solidFill>
                  <a:schemeClr val="tx1"/>
                </a:solidFill>
              </a:rPr>
              <a:t>Atlikti ir planuojami darbai</a:t>
            </a:r>
            <a:endParaRPr lang="en-GB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55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64524" y="1544638"/>
            <a:ext cx="8728316" cy="479310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sz="2800" dirty="0" smtClean="0">
                <a:solidFill>
                  <a:schemeClr val="tx1"/>
                </a:solidFill>
              </a:rPr>
              <a:t>Laimėtojas nustatomas neatnaujinant varžymosi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2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sz="2800" dirty="0" smtClean="0">
                <a:solidFill>
                  <a:schemeClr val="tx1"/>
                </a:solidFill>
              </a:rPr>
              <a:t>Taikomas mažiausios kainos kriterijus</a:t>
            </a:r>
            <a:endParaRPr lang="lt-LT" sz="2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2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sz="2800" dirty="0" smtClean="0">
                <a:solidFill>
                  <a:schemeClr val="tx1"/>
                </a:solidFill>
              </a:rPr>
              <a:t>Ar prieš įsigyjant tarnybinių kelionių organizavimo paslaugas CPO LT elektroniniame kataloge reikia atlikti rinkos tyrimą?</a:t>
            </a:r>
            <a:endParaRPr lang="lt-LT" sz="2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2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sz="2800" dirty="0" smtClean="0">
                <a:solidFill>
                  <a:schemeClr val="tx1"/>
                </a:solidFill>
              </a:rPr>
              <a:t>Sutarties sudarymo momentas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2800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sz="2800" dirty="0" smtClean="0">
                <a:solidFill>
                  <a:schemeClr val="tx1"/>
                </a:solidFill>
              </a:rPr>
              <a:t>Sutartys patvirtinamos elektroniniu būdu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16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16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1392" y="273269"/>
            <a:ext cx="9521448" cy="935421"/>
          </a:xfrm>
        </p:spPr>
        <p:txBody>
          <a:bodyPr>
            <a:noAutofit/>
          </a:bodyPr>
          <a:lstStyle/>
          <a:p>
            <a:pPr algn="ctr"/>
            <a:r>
              <a:rPr lang="lt-LT" sz="3600" b="1" dirty="0" smtClean="0">
                <a:solidFill>
                  <a:schemeClr val="tx1"/>
                </a:solidFill>
              </a:rPr>
              <a:t>UŽSAKYMŲ VYKDYMAS SISTEMOJE</a:t>
            </a:r>
            <a:endParaRPr lang="en-US" sz="3600" b="1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8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71392" y="2081048"/>
            <a:ext cx="9521448" cy="4776952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sz="2800" dirty="0" smtClean="0">
                <a:solidFill>
                  <a:schemeClr val="tx1"/>
                </a:solidFill>
              </a:rPr>
              <a:t>Aktyvūs užsakymai (savarankiška sąsaja): perkančioji organizacija paiešką formuoja pati ir renkasi iš visos rezervacinėse sistemose, kituose šaltiniuose esančio pasiūlos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2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sz="2800" dirty="0" smtClean="0">
                <a:solidFill>
                  <a:schemeClr val="tx1"/>
                </a:solidFill>
              </a:rPr>
              <a:t>Pasyvūs užsakymai (nesavarankiška sąsaja): perkančioji organizacija suformuoja kelionės parametrus ir laukia pasiūlymų iš tiekėjų</a:t>
            </a:r>
            <a:endParaRPr lang="lt-LT" sz="2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2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t-LT" sz="2800" dirty="0" smtClean="0">
                <a:solidFill>
                  <a:schemeClr val="tx1"/>
                </a:solidFill>
              </a:rPr>
              <a:t>Nesavarankiškoje sąsajoje pasiūlymų teikimas neprivalomas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2800" dirty="0" smtClean="0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lt-LT" sz="16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lt-LT" sz="16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1392" y="735724"/>
            <a:ext cx="9521448" cy="808914"/>
          </a:xfrm>
        </p:spPr>
        <p:txBody>
          <a:bodyPr>
            <a:noAutofit/>
          </a:bodyPr>
          <a:lstStyle/>
          <a:p>
            <a:pPr algn="ctr"/>
            <a:r>
              <a:rPr lang="lt-LT" sz="3600" b="1" dirty="0" smtClean="0">
                <a:solidFill>
                  <a:schemeClr val="tx1"/>
                </a:solidFill>
              </a:rPr>
              <a:t>AKTYVŪS IR PASYVŪS UŽSAKYMAI</a:t>
            </a:r>
            <a:endParaRPr lang="en-US" sz="3600" b="1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19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71392" y="1544638"/>
            <a:ext cx="9521448" cy="5313362"/>
          </a:xfrm>
        </p:spPr>
        <p:txBody>
          <a:bodyPr>
            <a:noAutofit/>
          </a:bodyPr>
          <a:lstStyle/>
          <a:p>
            <a:pPr marL="201168" lvl="1" indent="0">
              <a:buNone/>
            </a:pPr>
            <a:r>
              <a:rPr lang="lt-LT" b="1" dirty="0"/>
              <a:t>Naudoti nesavarankišką sąsają galima tik šiais atvejais</a:t>
            </a:r>
            <a:r>
              <a:rPr lang="lt-LT" b="1" dirty="0" smtClean="0"/>
              <a:t>:</a:t>
            </a:r>
          </a:p>
          <a:p>
            <a:pPr marL="201168" lvl="1" indent="0">
              <a:buNone/>
            </a:pPr>
            <a:endParaRPr lang="en-US" sz="1800" dirty="0"/>
          </a:p>
          <a:p>
            <a:pPr lvl="2"/>
            <a:r>
              <a:rPr lang="lt-LT" sz="2400" dirty="0"/>
              <a:t>Grupinio užsakymo atveju – dešimčiai ar daugiau asmenų,</a:t>
            </a:r>
            <a:endParaRPr lang="en-US" sz="2400" dirty="0"/>
          </a:p>
          <a:p>
            <a:pPr lvl="2"/>
            <a:r>
              <a:rPr lang="lt-LT" sz="2400" dirty="0"/>
              <a:t>Grįžtamosioms kelionėms sudėtingesnių kelionių atveju (galimi atvejai: ne mažiau kaip du kartus nutraukiama kelionė, ne mažiau kaip trys kelionės tikslai, kelionė į vietą, kurioje nėra oro uosto ir t. t.)</a:t>
            </a:r>
            <a:endParaRPr lang="en-US" sz="2400" dirty="0"/>
          </a:p>
          <a:p>
            <a:pPr lvl="2"/>
            <a:r>
              <a:rPr lang="lt-LT" sz="2400" dirty="0"/>
              <a:t>Kiekvienu atveju užsakant traukinio, laivo/ kelto bilietus,</a:t>
            </a:r>
            <a:endParaRPr lang="en-US" sz="2400" dirty="0"/>
          </a:p>
          <a:p>
            <a:pPr lvl="2"/>
            <a:r>
              <a:rPr lang="lt-LT" sz="2400" dirty="0"/>
              <a:t>Viešbučių, kurių kainos savarankiškoje sąsajoje neprieinamos, atveju,</a:t>
            </a:r>
            <a:endParaRPr lang="en-US" sz="2400" dirty="0"/>
          </a:p>
          <a:p>
            <a:pPr lvl="2"/>
            <a:r>
              <a:rPr lang="lt-LT" sz="2400" dirty="0"/>
              <a:t>Laukiamojo sąrašo atveju, </a:t>
            </a:r>
            <a:endParaRPr lang="en-US" sz="2400" dirty="0"/>
          </a:p>
          <a:p>
            <a:pPr lvl="2"/>
            <a:r>
              <a:rPr lang="lt-LT" sz="2400" dirty="0"/>
              <a:t>Jei savarankiška sąsaja neveikia,</a:t>
            </a:r>
            <a:endParaRPr lang="en-US" sz="2400" dirty="0"/>
          </a:p>
          <a:p>
            <a:pPr lvl="2"/>
            <a:r>
              <a:rPr lang="lt-LT" sz="2400" dirty="0"/>
              <a:t>Kai naudojamasi kitomis savarankiškoje sąsajoje neprieinamomis paslaugomis.</a:t>
            </a:r>
            <a:endParaRPr lang="en-US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lt-LT" sz="16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1392" y="283779"/>
            <a:ext cx="9521448" cy="1103587"/>
          </a:xfrm>
        </p:spPr>
        <p:txBody>
          <a:bodyPr>
            <a:noAutofit/>
          </a:bodyPr>
          <a:lstStyle/>
          <a:p>
            <a:pPr algn="ctr"/>
            <a:r>
              <a:rPr lang="lt-LT" sz="3600" b="1" dirty="0" smtClean="0">
                <a:solidFill>
                  <a:schemeClr val="tx1"/>
                </a:solidFill>
              </a:rPr>
              <a:t>NESAVARANKIŠKA SĄSAJA</a:t>
            </a:r>
            <a:endParaRPr lang="en-US" sz="3600" b="1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50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133600" y="679508"/>
            <a:ext cx="7278848" cy="5353430"/>
          </a:xfrm>
        </p:spPr>
        <p:txBody>
          <a:bodyPr>
            <a:normAutofit fontScale="90000"/>
          </a:bodyPr>
          <a:lstStyle/>
          <a:p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Ačiū už dėmesį, ir </a:t>
            </a:r>
            <a:r>
              <a:rPr lang="lt-LT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gero skrydžio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Šaltinis: BBC.com</a:t>
            </a:r>
            <a:r>
              <a:rPr lang="lt-LT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lt-L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Dainius Navickas, </a:t>
            </a:r>
            <a: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viešosios įstaigos CPO LT </a:t>
            </a:r>
            <a:b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Biuro ir veiklos aptarnavimo srities pirkimų skyriaus </a:t>
            </a:r>
            <a:r>
              <a:rPr lang="lt-L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ekspertas</a:t>
            </a:r>
            <a:br>
              <a:rPr lang="lt-L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29103" y="230659"/>
            <a:ext cx="1524000" cy="1054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266" y="1773841"/>
            <a:ext cx="8913429" cy="262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9401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B0F0"/>
      </a:hlink>
      <a:folHlink>
        <a:srgbClr val="B26B02"/>
      </a:folHlink>
    </a:clrScheme>
    <a:fontScheme name="Segoe UI Semibold">
      <a:majorFont>
        <a:latin typeface="Segoe UI Semibold"/>
        <a:ea typeface=""/>
        <a:cs typeface=""/>
      </a:majorFont>
      <a:minorFont>
        <a:latin typeface="Segoe UI Semibold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79A9CF0-094B-49A5-AC97-291AC3B47FA0}" vid="{7F35D4EA-11C7-452C-8106-D92BFE0464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15306</TotalTime>
  <Words>312</Words>
  <Application>Microsoft Office PowerPoint</Application>
  <PresentationFormat>Widescreen</PresentationFormat>
  <Paragraphs>57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Segoe UI Semibold</vt:lpstr>
      <vt:lpstr>Times New Roman</vt:lpstr>
      <vt:lpstr>Wingdings</vt:lpstr>
      <vt:lpstr>Theme1</vt:lpstr>
      <vt:lpstr>Custom Design</vt:lpstr>
      <vt:lpstr>Centralizuotas TARNYBINIŲ KELIONIŲ ORGANIZAVIMO PASLAUGŲ  viešasis pirkimas </vt:lpstr>
      <vt:lpstr>CPO LT naudojamas kelionių  centralizavimo sprendimas</vt:lpstr>
      <vt:lpstr>Atlikti ir planuojami darbai</vt:lpstr>
      <vt:lpstr>UŽSAKYMŲ VYKDYMAS SISTEMOJE</vt:lpstr>
      <vt:lpstr>AKTYVŪS IR PASYVŪS UŽSAKYMAI</vt:lpstr>
      <vt:lpstr>NESAVARANKIŠKA SĄSAJA</vt:lpstr>
      <vt:lpstr>                         Ačiū už dėmesį, ir gero skrydžio!         Šaltinis: BBC.com         Dainius Navickas,             viešosios įstaigos CPO LT             Biuro ir veiklos aptarnavimo srities pirkimų skyriaus ekspertas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Vaistų kainų analizė</dc:title>
  <dc:creator>Jevgenija Siničina</dc:creator>
  <cp:lastModifiedBy>Dainius</cp:lastModifiedBy>
  <cp:revision>1108</cp:revision>
  <cp:lastPrinted>2019-05-07T11:44:49Z</cp:lastPrinted>
  <dcterms:created xsi:type="dcterms:W3CDTF">2018-03-08T06:42:03Z</dcterms:created>
  <dcterms:modified xsi:type="dcterms:W3CDTF">2022-02-18T06:24:37Z</dcterms:modified>
</cp:coreProperties>
</file>